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41"/>
  </p:notesMasterIdLst>
  <p:sldIdLst>
    <p:sldId id="329" r:id="rId2"/>
    <p:sldId id="330" r:id="rId3"/>
    <p:sldId id="333" r:id="rId4"/>
    <p:sldId id="519" r:id="rId5"/>
    <p:sldId id="523" r:id="rId6"/>
    <p:sldId id="528" r:id="rId7"/>
    <p:sldId id="529" r:id="rId8"/>
    <p:sldId id="543" r:id="rId9"/>
    <p:sldId id="544" r:id="rId10"/>
    <p:sldId id="545" r:id="rId11"/>
    <p:sldId id="546" r:id="rId12"/>
    <p:sldId id="530" r:id="rId13"/>
    <p:sldId id="531" r:id="rId14"/>
    <p:sldId id="532" r:id="rId15"/>
    <p:sldId id="533" r:id="rId16"/>
    <p:sldId id="535" r:id="rId17"/>
    <p:sldId id="534" r:id="rId18"/>
    <p:sldId id="536" r:id="rId19"/>
    <p:sldId id="537" r:id="rId20"/>
    <p:sldId id="539" r:id="rId21"/>
    <p:sldId id="538" r:id="rId22"/>
    <p:sldId id="547" r:id="rId23"/>
    <p:sldId id="548" r:id="rId24"/>
    <p:sldId id="549" r:id="rId25"/>
    <p:sldId id="550" r:id="rId26"/>
    <p:sldId id="551" r:id="rId27"/>
    <p:sldId id="552" r:id="rId28"/>
    <p:sldId id="553" r:id="rId29"/>
    <p:sldId id="554" r:id="rId30"/>
    <p:sldId id="555" r:id="rId31"/>
    <p:sldId id="527" r:id="rId32"/>
    <p:sldId id="541" r:id="rId33"/>
    <p:sldId id="542" r:id="rId34"/>
    <p:sldId id="540" r:id="rId35"/>
    <p:sldId id="524" r:id="rId36"/>
    <p:sldId id="525" r:id="rId37"/>
    <p:sldId id="526" r:id="rId38"/>
    <p:sldId id="521" r:id="rId39"/>
    <p:sldId id="522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2343" userDrawn="1">
          <p15:clr>
            <a:srgbClr val="A4A3A4"/>
          </p15:clr>
        </p15:guide>
        <p15:guide id="3" orient="horz" pos="1321" userDrawn="1">
          <p15:clr>
            <a:srgbClr val="A4A3A4"/>
          </p15:clr>
        </p15:guide>
        <p15:guide id="4" orient="horz" pos="1933" userDrawn="1">
          <p15:clr>
            <a:srgbClr val="A4A3A4"/>
          </p15:clr>
        </p15:guide>
        <p15:guide id="5" orient="horz" pos="2568" userDrawn="1">
          <p15:clr>
            <a:srgbClr val="A4A3A4"/>
          </p15:clr>
        </p15:guide>
        <p15:guide id="6" orient="horz" pos="3317" userDrawn="1">
          <p15:clr>
            <a:srgbClr val="A4A3A4"/>
          </p15:clr>
        </p15:guide>
        <p15:guide id="7" orient="horz" pos="390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iste Paolo Dela Cruz" initials="EPDC" lastIdx="2" clrIdx="0">
    <p:extLst>
      <p:ext uri="{19B8F6BF-5375-455C-9EA6-DF929625EA0E}">
        <p15:presenceInfo xmlns:p15="http://schemas.microsoft.com/office/powerpoint/2012/main" userId="Ediste Paolo Dela Cru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78AB"/>
    <a:srgbClr val="FA3759"/>
    <a:srgbClr val="D9C555"/>
    <a:srgbClr val="404B69"/>
    <a:srgbClr val="F5F5F5"/>
    <a:srgbClr val="935073"/>
    <a:srgbClr val="F0F0F0"/>
    <a:srgbClr val="E6E6E6"/>
    <a:srgbClr val="DCDCDC"/>
    <a:srgbClr val="1FA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1" autoAdjust="0"/>
    <p:restoredTop sz="94414" autoAdjust="0"/>
  </p:normalViewPr>
  <p:slideViewPr>
    <p:cSldViewPr snapToGrid="0" showGuides="1">
      <p:cViewPr varScale="1">
        <p:scale>
          <a:sx n="74" d="100"/>
          <a:sy n="74" d="100"/>
        </p:scale>
        <p:origin x="480" y="54"/>
      </p:cViewPr>
      <p:guideLst>
        <p:guide orient="horz" pos="686"/>
        <p:guide pos="2343"/>
        <p:guide orient="horz" pos="1321"/>
        <p:guide orient="horz" pos="1933"/>
        <p:guide orient="horz" pos="2568"/>
        <p:guide orient="horz" pos="3317"/>
        <p:guide orient="horz" pos="39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51683-CAC2-450C-A10F-08F869C311AB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82688-F8B4-4AA7-B8B7-3F4F34933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07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67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57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261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51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39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60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37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3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08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004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6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62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5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41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848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66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617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78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10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59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589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978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70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64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139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984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41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457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06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83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03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98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7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50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233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684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310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69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6681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58571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0547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7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2126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2503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17367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9050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82919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8627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96841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2859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96E90-296F-D345-A168-9BC68E02C26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2020/2/24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EB40A-2E82-B245-9825-E14E82CE7EB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23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8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g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jpe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gi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7.jpe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7.jpe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9.gif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7.jpe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9" b="3405"/>
          <a:stretch/>
        </p:blipFill>
        <p:spPr>
          <a:xfrm>
            <a:off x="0" y="0"/>
            <a:ext cx="12284951" cy="6876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9149" y="291609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gradFill>
                  <a:gsLst>
                    <a:gs pos="51000">
                      <a:prstClr val="white"/>
                    </a:gs>
                    <a:gs pos="51000">
                      <a:srgbClr val="4472C4">
                        <a:lumMod val="45000"/>
                        <a:lumOff val="5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rPr>
              <a:t>February </a:t>
            </a:r>
            <a:r>
              <a:rPr kumimoji="1" lang="en-US" altLang="zh-CN" dirty="0" smtClean="0">
                <a:gradFill>
                  <a:gsLst>
                    <a:gs pos="51000">
                      <a:prstClr val="white"/>
                    </a:gs>
                    <a:gs pos="51000">
                      <a:srgbClr val="4472C4">
                        <a:lumMod val="45000"/>
                        <a:lumOff val="5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rPr>
              <a:t>2020</a:t>
            </a:r>
            <a:endParaRPr kumimoji="1" lang="zh-CN" altLang="en-US" dirty="0">
              <a:gradFill>
                <a:gsLst>
                  <a:gs pos="51000">
                    <a:prstClr val="white"/>
                  </a:gs>
                  <a:gs pos="51000">
                    <a:srgbClr val="4472C4">
                      <a:lumMod val="45000"/>
                      <a:lumOff val="5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66" y="189160"/>
            <a:ext cx="3150712" cy="10820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872576" y="1461700"/>
            <a:ext cx="5235729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Fleet Management System </a:t>
            </a:r>
          </a:p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Introduction</a:t>
            </a:r>
            <a:endParaRPr lang="en-US" altLang="zh-CN" sz="3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050767" y="3652213"/>
            <a:ext cx="7627716" cy="28263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797" y="3606310"/>
            <a:ext cx="8009671" cy="297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3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5977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Request Company Vehicle – Pickup and Return Example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37" y="1052938"/>
            <a:ext cx="4600000" cy="452380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93" y="1052938"/>
            <a:ext cx="4657143" cy="453333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1220785" y="5653215"/>
            <a:ext cx="459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Allocate vehicle, driver (if need), this is usually done by operator, the pickup process is often combined with offline process.</a:t>
            </a:r>
            <a:endParaRPr lang="zh-CN" altLang="en-US" sz="1200" dirty="0"/>
          </a:p>
        </p:txBody>
      </p:sp>
      <p:cxnSp>
        <p:nvCxnSpPr>
          <p:cNvPr id="17" name="曲线连接符 16"/>
          <p:cNvCxnSpPr>
            <a:stCxn id="2" idx="1"/>
            <a:endCxn id="15" idx="1"/>
          </p:cNvCxnSpPr>
          <p:nvPr/>
        </p:nvCxnSpPr>
        <p:spPr>
          <a:xfrm rot="10800000" flipH="1" flipV="1">
            <a:off x="1218937" y="3314842"/>
            <a:ext cx="1848" cy="2569205"/>
          </a:xfrm>
          <a:prstGeom prst="curvedConnector3">
            <a:avLst>
              <a:gd name="adj1" fmla="val -123701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783355" y="5699381"/>
            <a:ext cx="409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Return vehicle, this is often combined with offline process, e.g. a staff will check vehicle status. </a:t>
            </a:r>
            <a:endParaRPr lang="zh-CN" altLang="en-US" sz="1200" dirty="0"/>
          </a:p>
        </p:txBody>
      </p:sp>
      <p:cxnSp>
        <p:nvCxnSpPr>
          <p:cNvPr id="19" name="曲线连接符 18"/>
          <p:cNvCxnSpPr>
            <a:stCxn id="3" idx="3"/>
            <a:endCxn id="18" idx="3"/>
          </p:cNvCxnSpPr>
          <p:nvPr/>
        </p:nvCxnSpPr>
        <p:spPr>
          <a:xfrm flipH="1">
            <a:off x="10881943" y="3319605"/>
            <a:ext cx="53593" cy="2610609"/>
          </a:xfrm>
          <a:prstGeom prst="curvedConnector3">
            <a:avLst>
              <a:gd name="adj1" fmla="val -42654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03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5052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Request Company Vehicle – General Functions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59" y="1573200"/>
            <a:ext cx="5963482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4721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Private Vehicle used for Company - Process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24" y="1332000"/>
            <a:ext cx="1708746" cy="3655420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1014797" y="5112127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1. Input start &amp; end point, press “Start journey”.</a:t>
            </a:r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43" y="1332000"/>
            <a:ext cx="1710000" cy="370139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3054058" y="5104873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2. During the journey, can input cost.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84" y="1332000"/>
            <a:ext cx="1710000" cy="370139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文本框 23"/>
          <p:cNvSpPr txBox="1"/>
          <p:nvPr/>
        </p:nvSpPr>
        <p:spPr>
          <a:xfrm>
            <a:off x="5136860" y="5112133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3. Multiple fees can be input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65" y="1332000"/>
            <a:ext cx="1710000" cy="36364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文本框 25"/>
          <p:cNvSpPr txBox="1"/>
          <p:nvPr/>
        </p:nvSpPr>
        <p:spPr>
          <a:xfrm>
            <a:off x="7263201" y="5104879"/>
            <a:ext cx="1796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4. Submit fees</a:t>
            </a:r>
            <a:endParaRPr lang="zh-CN" altLang="en-US" sz="1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06" y="1332000"/>
            <a:ext cx="1710000" cy="3686961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2" name="曲线连接符 11"/>
          <p:cNvCxnSpPr>
            <a:stCxn id="2" idx="3"/>
            <a:endCxn id="4" idx="1"/>
          </p:cNvCxnSpPr>
          <p:nvPr/>
        </p:nvCxnSpPr>
        <p:spPr>
          <a:xfrm>
            <a:off x="2811570" y="3159710"/>
            <a:ext cx="341273" cy="22987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/>
          <p:cNvCxnSpPr>
            <a:stCxn id="4" idx="3"/>
          </p:cNvCxnSpPr>
          <p:nvPr/>
        </p:nvCxnSpPr>
        <p:spPr>
          <a:xfrm flipV="1">
            <a:off x="4862843" y="3150230"/>
            <a:ext cx="365543" cy="32467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7" idx="3"/>
            <a:endCxn id="5" idx="1"/>
          </p:cNvCxnSpPr>
          <p:nvPr/>
        </p:nvCxnSpPr>
        <p:spPr>
          <a:xfrm flipV="1">
            <a:off x="6938384" y="3150228"/>
            <a:ext cx="382881" cy="3246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>
            <a:stCxn id="5" idx="3"/>
            <a:endCxn id="10" idx="1"/>
          </p:cNvCxnSpPr>
          <p:nvPr/>
        </p:nvCxnSpPr>
        <p:spPr>
          <a:xfrm>
            <a:off x="9031265" y="3150228"/>
            <a:ext cx="344641" cy="2525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9302459" y="5112139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5. Press button to stop the journey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40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7728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Private Vehicle used for Company – Advantages and Electronic Voucher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409690" y="5199212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1. Check “my” journey history</a:t>
            </a:r>
            <a:endParaRPr lang="zh-CN" altLang="en-US" sz="1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448951" y="5191958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2. New electronic voucher</a:t>
            </a:r>
            <a:endParaRPr lang="zh-CN" altLang="en-US" sz="12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531753" y="5199218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3. Select journey to create electronic voucher</a:t>
            </a:r>
            <a:endParaRPr lang="zh-CN" altLang="en-US" sz="1200" dirty="0"/>
          </a:p>
        </p:txBody>
      </p:sp>
      <p:cxnSp>
        <p:nvCxnSpPr>
          <p:cNvPr id="12" name="曲线连接符 11"/>
          <p:cNvCxnSpPr>
            <a:stCxn id="6" idx="3"/>
            <a:endCxn id="8" idx="1"/>
          </p:cNvCxnSpPr>
          <p:nvPr/>
        </p:nvCxnSpPr>
        <p:spPr>
          <a:xfrm flipV="1">
            <a:off x="5119690" y="2740022"/>
            <a:ext cx="390890" cy="439067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/>
          <p:cNvCxnSpPr>
            <a:stCxn id="8" idx="3"/>
            <a:endCxn id="9" idx="1"/>
          </p:cNvCxnSpPr>
          <p:nvPr/>
        </p:nvCxnSpPr>
        <p:spPr>
          <a:xfrm>
            <a:off x="7220580" y="2740022"/>
            <a:ext cx="419918" cy="42877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90" y="1332000"/>
            <a:ext cx="1710000" cy="3694178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80" y="1332000"/>
            <a:ext cx="1710000" cy="281604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98" y="1332000"/>
            <a:ext cx="1710000" cy="3673601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4" name="剪去单角的矩形 33"/>
          <p:cNvSpPr/>
          <p:nvPr/>
        </p:nvSpPr>
        <p:spPr>
          <a:xfrm>
            <a:off x="284173" y="2143518"/>
            <a:ext cx="2936415" cy="1701930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84231" y="2447559"/>
            <a:ext cx="2936358" cy="25580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254"/>
          <p:cNvSpPr>
            <a:spLocks/>
          </p:cNvSpPr>
          <p:nvPr/>
        </p:nvSpPr>
        <p:spPr bwMode="auto">
          <a:xfrm>
            <a:off x="328170" y="2110886"/>
            <a:ext cx="3815719" cy="333121"/>
          </a:xfrm>
          <a:custGeom>
            <a:avLst/>
            <a:gdLst/>
            <a:ahLst/>
            <a:cxnLst>
              <a:cxn ang="0">
                <a:pos x="1094" y="0"/>
              </a:cxn>
              <a:cxn ang="0">
                <a:pos x="0" y="0"/>
              </a:cxn>
              <a:cxn ang="0">
                <a:pos x="0" y="240"/>
              </a:cxn>
              <a:cxn ang="0">
                <a:pos x="1094" y="240"/>
              </a:cxn>
              <a:cxn ang="0">
                <a:pos x="1201" y="120"/>
              </a:cxn>
              <a:cxn ang="0">
                <a:pos x="1094" y="0"/>
              </a:cxn>
            </a:cxnLst>
            <a:rect l="0" t="0" r="r" b="b"/>
            <a:pathLst>
              <a:path w="1201" h="240">
                <a:moveTo>
                  <a:pt x="1094" y="0"/>
                </a:moveTo>
                <a:lnTo>
                  <a:pt x="0" y="0"/>
                </a:lnTo>
                <a:lnTo>
                  <a:pt x="0" y="240"/>
                </a:lnTo>
                <a:lnTo>
                  <a:pt x="1094" y="240"/>
                </a:lnTo>
                <a:lnTo>
                  <a:pt x="1201" y="120"/>
                </a:lnTo>
                <a:lnTo>
                  <a:pt x="1094" y="0"/>
                </a:lnTo>
                <a:close/>
              </a:path>
            </a:pathLst>
          </a:custGeom>
          <a:noFill/>
          <a:ln w="38100" cap="flat" cmpd="sng" algn="ctr">
            <a:noFill/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  <a:defRPr/>
            </a:pPr>
            <a:r>
              <a:rPr kumimoji="1" lang="en-US" sz="1400" b="1" kern="0" dirty="0" smtClean="0">
                <a:solidFill>
                  <a:schemeClr val="bg1"/>
                </a:solidFill>
                <a:cs typeface="Arial" pitchFamily="34" charset="0"/>
              </a:rPr>
              <a:t>Advantage of private vehicle usage</a:t>
            </a:r>
            <a:endParaRPr kumimoji="1" lang="en-US" sz="1400" b="1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56801" y="2580792"/>
            <a:ext cx="26766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Many products which provide private vehicle usage have resolved: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Voucher and reimbursement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Based on location, track of journey, the gasoline consumption and cost is easy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Based on location, track of journey, the reimbursement, accounting will be more easier.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Electronic voucher, journey etc. can be sent by email.</a:t>
            </a:r>
            <a:endParaRPr lang="en-US" altLang="zh-CN" sz="1100" dirty="0"/>
          </a:p>
          <a:p>
            <a:r>
              <a:rPr lang="en-US" altLang="zh-CN" sz="1100" dirty="0" smtClean="0"/>
              <a:t>Etc.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260" y="1376638"/>
            <a:ext cx="2573824" cy="3388614"/>
          </a:xfrm>
          <a:prstGeom prst="rect">
            <a:avLst/>
          </a:prstGeom>
        </p:spPr>
      </p:pic>
      <p:cxnSp>
        <p:nvCxnSpPr>
          <p:cNvPr id="40" name="曲线连接符 39"/>
          <p:cNvCxnSpPr>
            <a:stCxn id="9" idx="3"/>
          </p:cNvCxnSpPr>
          <p:nvPr/>
        </p:nvCxnSpPr>
        <p:spPr>
          <a:xfrm flipV="1">
            <a:off x="9350498" y="2954411"/>
            <a:ext cx="419918" cy="21439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9875812" y="5191963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4. Electronic voucher is generated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1435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5833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Private Vehicle used for Company – General Functions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1573200"/>
            <a:ext cx="594443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0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3124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Scheduled Bus – Process (1)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4" y="1332000"/>
            <a:ext cx="1710000" cy="3674681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898674" y="5112000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1. Check scheduled bus and route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06" y="1332000"/>
            <a:ext cx="1710000" cy="2794214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3054053" y="5104743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2. Select scheduled bus line by time</a:t>
            </a:r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29" y="1332000"/>
            <a:ext cx="1710000" cy="320987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5151369" y="5112002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3. Select scheduled bus line to register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98" y="1332001"/>
            <a:ext cx="1710000" cy="369533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7263199" y="5104746"/>
            <a:ext cx="17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4. Check ticket of registered scheduled bus line</a:t>
            </a:r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882" y="1332000"/>
            <a:ext cx="1710000" cy="3702584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文本框 23"/>
          <p:cNvSpPr txBox="1"/>
          <p:nvPr/>
        </p:nvSpPr>
        <p:spPr>
          <a:xfrm>
            <a:off x="9376537" y="5102804"/>
            <a:ext cx="17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5. Click ticket to check route and real time status of scheduled bus line</a:t>
            </a:r>
            <a:endParaRPr lang="zh-CN" altLang="en-US" sz="1200" dirty="0"/>
          </a:p>
        </p:txBody>
      </p:sp>
      <p:cxnSp>
        <p:nvCxnSpPr>
          <p:cNvPr id="25" name="曲线连接符 24"/>
          <p:cNvCxnSpPr>
            <a:stCxn id="2" idx="3"/>
            <a:endCxn id="3" idx="1"/>
          </p:cNvCxnSpPr>
          <p:nvPr/>
        </p:nvCxnSpPr>
        <p:spPr>
          <a:xfrm flipV="1">
            <a:off x="2696704" y="2729107"/>
            <a:ext cx="407602" cy="440234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3" idx="3"/>
            <a:endCxn id="4" idx="1"/>
          </p:cNvCxnSpPr>
          <p:nvPr/>
        </p:nvCxnSpPr>
        <p:spPr>
          <a:xfrm>
            <a:off x="4814306" y="2729107"/>
            <a:ext cx="404323" cy="207830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/>
          <p:cNvCxnSpPr>
            <a:stCxn id="4" idx="3"/>
            <a:endCxn id="5" idx="1"/>
          </p:cNvCxnSpPr>
          <p:nvPr/>
        </p:nvCxnSpPr>
        <p:spPr>
          <a:xfrm>
            <a:off x="6928629" y="2936937"/>
            <a:ext cx="429969" cy="242734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5" idx="3"/>
            <a:endCxn id="6" idx="1"/>
          </p:cNvCxnSpPr>
          <p:nvPr/>
        </p:nvCxnSpPr>
        <p:spPr>
          <a:xfrm>
            <a:off x="9068598" y="3179671"/>
            <a:ext cx="397284" cy="3621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8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3124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Scheduled Bus – Process (2)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785534" y="5112000"/>
            <a:ext cx="17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6. The registered schedule bus can be cancelled</a:t>
            </a:r>
            <a:endParaRPr lang="zh-CN" altLang="en-US" sz="1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187655" y="5104743"/>
            <a:ext cx="179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7. Scan QR code to take bus</a:t>
            </a:r>
            <a:endParaRPr lang="zh-CN" altLang="en-US" sz="1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705887" y="5112002"/>
            <a:ext cx="1796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8. Confirm to take bus</a:t>
            </a:r>
            <a:endParaRPr lang="zh-CN" altLang="en-US" sz="1200" dirty="0"/>
          </a:p>
        </p:txBody>
      </p:sp>
      <p:cxnSp>
        <p:nvCxnSpPr>
          <p:cNvPr id="25" name="曲线连接符 24"/>
          <p:cNvCxnSpPr>
            <a:stCxn id="9" idx="3"/>
            <a:endCxn id="11" idx="1"/>
          </p:cNvCxnSpPr>
          <p:nvPr/>
        </p:nvCxnSpPr>
        <p:spPr>
          <a:xfrm flipV="1">
            <a:off x="4538920" y="2955418"/>
            <a:ext cx="793719" cy="224252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11" idx="3"/>
            <a:endCxn id="18" idx="1"/>
          </p:cNvCxnSpPr>
          <p:nvPr/>
        </p:nvCxnSpPr>
        <p:spPr>
          <a:xfrm>
            <a:off x="7042639" y="2955418"/>
            <a:ext cx="754780" cy="216456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0" y="1332000"/>
            <a:ext cx="1710000" cy="36953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39" y="1332000"/>
            <a:ext cx="1710000" cy="32468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419" y="1332000"/>
            <a:ext cx="1710000" cy="36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3881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Scheduled Bus – General Functions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26" y="1371313"/>
            <a:ext cx="6782747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02428" y="3156564"/>
            <a:ext cx="542484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Report</a:t>
            </a:r>
            <a:endParaRPr lang="en-US" altLang="zh-CN" sz="3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任意多边形: 形状 5">
            <a:extLst>
              <a:ext uri="{FF2B5EF4-FFF2-40B4-BE49-F238E27FC236}">
                <a16:creationId xmlns:a16="http://schemas.microsoft.com/office/drawing/2014/main" xmlns="" id="{18FC6658-933E-46D8-B4C1-1A16071D45B6}"/>
              </a:ext>
            </a:extLst>
          </p:cNvPr>
          <p:cNvSpPr/>
          <p:nvPr/>
        </p:nvSpPr>
        <p:spPr>
          <a:xfrm>
            <a:off x="5569323" y="1910195"/>
            <a:ext cx="1053350" cy="105335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gradFill>
            <a:gsLst>
              <a:gs pos="0">
                <a:srgbClr val="58FDFF"/>
              </a:gs>
              <a:gs pos="100000">
                <a:srgbClr val="1B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prstClr val="white"/>
                </a:solidFill>
              </a:rPr>
              <a:t>03</a:t>
            </a:r>
            <a:endParaRPr lang="zh-CN" altLang="en-US" sz="4000" dirty="0">
              <a:solidFill>
                <a:prstClr val="white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8964000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11" name="文本框 10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43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2412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Report – Examples (1)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45" y="1899487"/>
            <a:ext cx="2695238" cy="4638095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77" y="280238"/>
            <a:ext cx="2685714" cy="4600000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单圆角矩形 7"/>
          <p:cNvSpPr/>
          <p:nvPr/>
        </p:nvSpPr>
        <p:spPr>
          <a:xfrm>
            <a:off x="577371" y="1260000"/>
            <a:ext cx="72000" cy="5040000"/>
          </a:xfrm>
          <a:prstGeom prst="round1Rect">
            <a:avLst/>
          </a:prstGeom>
          <a:solidFill>
            <a:srgbClr val="935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49371" y="1260000"/>
            <a:ext cx="2805029" cy="5040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792000" y="1476475"/>
            <a:ext cx="252000" cy="0"/>
          </a:xfrm>
          <a:prstGeom prst="straightConnector1">
            <a:avLst/>
          </a:prstGeom>
          <a:ln w="31750" cmpd="sng">
            <a:solidFill>
              <a:srgbClr val="404B69"/>
            </a:solidFill>
            <a:prstDash val="solid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792000" y="2765397"/>
            <a:ext cx="252000" cy="0"/>
          </a:xfrm>
          <a:prstGeom prst="straightConnector1">
            <a:avLst/>
          </a:prstGeom>
          <a:ln w="31750" cmpd="sng">
            <a:solidFill>
              <a:srgbClr val="FA3759"/>
            </a:solidFill>
            <a:prstDash val="solid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92000" y="2067839"/>
            <a:ext cx="252000" cy="0"/>
          </a:xfrm>
          <a:prstGeom prst="straightConnector1">
            <a:avLst/>
          </a:prstGeom>
          <a:ln w="31750" cmpd="sng">
            <a:solidFill>
              <a:srgbClr val="D9C555"/>
            </a:solidFill>
            <a:prstDash val="solid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26000" y="1335314"/>
            <a:ext cx="24412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404B69"/>
                </a:solidFill>
              </a:rPr>
              <a:t>GENERATE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100" dirty="0" smtClean="0"/>
              <a:t>Report can be generated by date, support excel.</a:t>
            </a:r>
            <a:endParaRPr lang="zh-CN" altLang="en-US" sz="11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026000" y="1894115"/>
            <a:ext cx="243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D9C555"/>
                </a:solidFill>
              </a:rPr>
              <a:t>VEHICLE REQUEST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100" dirty="0" smtClean="0"/>
              <a:t>report can be generated by vehicle, by asset user, by driver, by department etc.</a:t>
            </a:r>
            <a:endParaRPr lang="zh-CN" altLang="en-US" sz="1100" dirty="0"/>
          </a:p>
        </p:txBody>
      </p:sp>
      <p:sp>
        <p:nvSpPr>
          <p:cNvPr id="33" name="文本框 32"/>
          <p:cNvSpPr txBox="1"/>
          <p:nvPr/>
        </p:nvSpPr>
        <p:spPr>
          <a:xfrm>
            <a:off x="1026000" y="2627083"/>
            <a:ext cx="24267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A3759"/>
                </a:solidFill>
              </a:rPr>
              <a:t>VEHICLE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100" dirty="0" smtClean="0"/>
              <a:t>report include all kinds of vehicles related records, such as add gasoline, maintenance, annual inspection, insurance, repair, traffic etc.</a:t>
            </a:r>
            <a:endParaRPr lang="zh-CN" altLang="en-US" sz="1100" dirty="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792000" y="3687054"/>
            <a:ext cx="252000" cy="0"/>
          </a:xfrm>
          <a:prstGeom prst="straightConnector1">
            <a:avLst/>
          </a:prstGeom>
          <a:ln w="31750" cmpd="sng">
            <a:solidFill>
              <a:srgbClr val="6478AB"/>
            </a:solidFill>
            <a:prstDash val="solid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26000" y="3519709"/>
            <a:ext cx="243399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6478AB"/>
                </a:solidFill>
              </a:rPr>
              <a:t>VEHICLE MONITOR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100" dirty="0" smtClean="0"/>
              <a:t>report include all kinds of vehicles related monitor information, such as odometer, gasoline consumption, cost etc.</a:t>
            </a:r>
            <a:endParaRPr lang="zh-CN" altLang="en-US" sz="1100" dirty="0"/>
          </a:p>
        </p:txBody>
      </p:sp>
      <p:sp>
        <p:nvSpPr>
          <p:cNvPr id="36" name="文本框 35"/>
          <p:cNvSpPr txBox="1"/>
          <p:nvPr/>
        </p:nvSpPr>
        <p:spPr>
          <a:xfrm>
            <a:off x="1026000" y="4441367"/>
            <a:ext cx="2372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B0F0"/>
                </a:solidFill>
              </a:rPr>
              <a:t>REPORT</a:t>
            </a:r>
            <a:r>
              <a:rPr lang="en-US" altLang="zh-CN" sz="1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1400" dirty="0" smtClean="0"/>
              <a:t>can also be generated by other filters, such as department, by driver, by cost etc.</a:t>
            </a:r>
            <a:endParaRPr lang="zh-CN" altLang="en-US" sz="1100" dirty="0"/>
          </a:p>
        </p:txBody>
      </p:sp>
      <p:cxnSp>
        <p:nvCxnSpPr>
          <p:cNvPr id="37" name="曲线连接符 36"/>
          <p:cNvCxnSpPr>
            <a:stCxn id="2" idx="3"/>
            <a:endCxn id="40" idx="1"/>
          </p:cNvCxnSpPr>
          <p:nvPr/>
        </p:nvCxnSpPr>
        <p:spPr>
          <a:xfrm>
            <a:off x="6316583" y="4218535"/>
            <a:ext cx="613864" cy="139430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线连接符 40"/>
          <p:cNvCxnSpPr>
            <a:stCxn id="3" idx="3"/>
            <a:endCxn id="46" idx="1"/>
          </p:cNvCxnSpPr>
          <p:nvPr/>
        </p:nvCxnSpPr>
        <p:spPr>
          <a:xfrm flipV="1">
            <a:off x="9543591" y="1836816"/>
            <a:ext cx="643255" cy="74342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930447" y="5135782"/>
            <a:ext cx="3805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Vehicle report example:</a:t>
            </a:r>
          </a:p>
          <a:p>
            <a:r>
              <a:rPr lang="en-US" altLang="zh-CN" sz="1400" dirty="0" smtClean="0"/>
              <a:t>Usually the report include vehicle related records, such as add gasoline, maintenance, annual inspection etc.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0186846" y="821153"/>
            <a:ext cx="1661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Vehicle Monitor report example:</a:t>
            </a:r>
          </a:p>
          <a:p>
            <a:r>
              <a:rPr lang="en-US" altLang="zh-CN" sz="1400" dirty="0" smtClean="0"/>
              <a:t>Usually the report include vehicle’s real time information, such as odometer, gasoline consumption, cost etc.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026000" y="5497072"/>
            <a:ext cx="2387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</a:rPr>
              <a:t>REPORT </a:t>
            </a:r>
            <a:r>
              <a:rPr lang="en-US" altLang="zh-CN" sz="1400" dirty="0" smtClean="0"/>
              <a:t>can be generated in mobile app, or PC website.</a:t>
            </a:r>
            <a:endParaRPr lang="zh-CN" altLang="en-US" sz="1100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792000" y="5650997"/>
            <a:ext cx="252000" cy="0"/>
          </a:xfrm>
          <a:prstGeom prst="straightConnector1">
            <a:avLst/>
          </a:prstGeom>
          <a:ln w="31750" cmpd="sng">
            <a:solidFill>
              <a:srgbClr val="00B050"/>
            </a:solidFill>
            <a:prstDash val="solid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792000" y="4591454"/>
            <a:ext cx="252000" cy="0"/>
          </a:xfrm>
          <a:prstGeom prst="straightConnector1">
            <a:avLst/>
          </a:prstGeom>
          <a:ln w="31750" cmpd="sng">
            <a:solidFill>
              <a:srgbClr val="00B0F0"/>
            </a:solidFill>
            <a:prstDash val="solid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56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3429457" y="0"/>
            <a:ext cx="87625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Requirements</a:t>
            </a:r>
          </a:p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741931" y="273849"/>
            <a:ext cx="13740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Use Cases</a:t>
            </a:r>
            <a:endParaRPr lang="en-US" altLang="zh-CN" sz="2200" dirty="0">
              <a:solidFill>
                <a:prstClr val="black">
                  <a:lumMod val="65000"/>
                  <a:lumOff val="35000"/>
                </a:prst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15665" y="319511"/>
            <a:ext cx="450000" cy="450000"/>
            <a:chOff x="4015665" y="709251"/>
            <a:chExt cx="499946" cy="499946"/>
          </a:xfrm>
        </p:grpSpPr>
        <p:sp>
          <p:nvSpPr>
            <p:cNvPr id="72" name="泪珠形 71"/>
            <p:cNvSpPr/>
            <p:nvPr/>
          </p:nvSpPr>
          <p:spPr>
            <a:xfrm>
              <a:off x="4015665" y="709251"/>
              <a:ext cx="499946" cy="49994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105805" y="737191"/>
              <a:ext cx="282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prstClr val="white"/>
                  </a:solidFill>
                  <a:latin typeface="Impact" charset="0"/>
                  <a:ea typeface="Impact" charset="0"/>
                  <a:cs typeface="Impact" charset="0"/>
                </a:rPr>
                <a:t>1</a:t>
              </a:r>
              <a:endParaRPr kumimoji="1" lang="zh-CN" altLang="en-US" sz="2000" dirty="0">
                <a:solidFill>
                  <a:prstClr val="white"/>
                </a:solidFill>
                <a:latin typeface="Impact" charset="0"/>
                <a:ea typeface="Impact" charset="0"/>
                <a:cs typeface="Impact" charset="0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4741931" y="1640660"/>
            <a:ext cx="9639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charset="0"/>
                <a:ea typeface="Impact" charset="0"/>
                <a:cs typeface="Impact" charset="0"/>
              </a:rPr>
              <a:t>Report</a:t>
            </a:r>
            <a:endParaRPr lang="en-US" altLang="zh-CN" sz="2200" dirty="0">
              <a:solidFill>
                <a:prstClr val="black">
                  <a:lumMod val="65000"/>
                  <a:lumOff val="35000"/>
                </a:prst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15665" y="1687460"/>
            <a:ext cx="450000" cy="450000"/>
            <a:chOff x="4015665" y="2114959"/>
            <a:chExt cx="499946" cy="499946"/>
          </a:xfrm>
        </p:grpSpPr>
        <p:sp>
          <p:nvSpPr>
            <p:cNvPr id="92" name="泪珠形 91"/>
            <p:cNvSpPr/>
            <p:nvPr/>
          </p:nvSpPr>
          <p:spPr>
            <a:xfrm>
              <a:off x="4015665" y="2114959"/>
              <a:ext cx="499946" cy="49994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4105805" y="2142956"/>
              <a:ext cx="356541" cy="444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prstClr val="white"/>
                  </a:solidFill>
                  <a:latin typeface="Impact" charset="0"/>
                  <a:ea typeface="Impact" charset="0"/>
                  <a:cs typeface="Impact" charset="0"/>
                </a:rPr>
                <a:t>3</a:t>
              </a:r>
              <a:endParaRPr kumimoji="1" lang="zh-CN" altLang="en-US" sz="2000" dirty="0">
                <a:solidFill>
                  <a:prstClr val="white"/>
                </a:solidFill>
                <a:latin typeface="Impact" charset="0"/>
                <a:ea typeface="Impact" charset="0"/>
                <a:cs typeface="Impact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4741200" y="2324660"/>
            <a:ext cx="56974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charset="0"/>
                <a:ea typeface="Impact" charset="0"/>
                <a:cs typeface="Impact" charset="0"/>
              </a:rPr>
              <a:t>Company Vehicle Management</a:t>
            </a:r>
            <a:endParaRPr lang="en-US" altLang="zh-CN" sz="2200" dirty="0">
              <a:solidFill>
                <a:prstClr val="black">
                  <a:lumMod val="65000"/>
                  <a:lumOff val="35000"/>
                </a:prst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015665" y="2371460"/>
            <a:ext cx="450000" cy="450000"/>
            <a:chOff x="4015665" y="5216511"/>
            <a:chExt cx="499946" cy="499946"/>
          </a:xfrm>
        </p:grpSpPr>
        <p:sp>
          <p:nvSpPr>
            <p:cNvPr id="38" name="泪珠形 93"/>
            <p:cNvSpPr/>
            <p:nvPr/>
          </p:nvSpPr>
          <p:spPr>
            <a:xfrm>
              <a:off x="4015665" y="5216511"/>
              <a:ext cx="499946" cy="49994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05805" y="5244508"/>
              <a:ext cx="356541" cy="444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prstClr val="white"/>
                  </a:solidFill>
                  <a:latin typeface="Impact" charset="0"/>
                  <a:ea typeface="Impact" charset="0"/>
                  <a:cs typeface="Impact" charset="0"/>
                </a:rPr>
                <a:t>4</a:t>
              </a:r>
              <a:endParaRPr kumimoji="1" lang="zh-CN" altLang="en-US" sz="2000" dirty="0">
                <a:solidFill>
                  <a:prstClr val="white"/>
                </a:solidFill>
                <a:latin typeface="Impact" charset="0"/>
                <a:ea typeface="Impact" charset="0"/>
                <a:cs typeface="Impact" charset="0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2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30"/>
                    </a14:imgEffect>
                    <a14:imgEffect>
                      <a14:saturation sat="18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902" y="0"/>
            <a:ext cx="3413922" cy="6858000"/>
          </a:xfrm>
          <a:prstGeom prst="rect">
            <a:avLst/>
          </a:prstGeom>
        </p:spPr>
      </p:pic>
      <p:grpSp>
        <p:nvGrpSpPr>
          <p:cNvPr id="27" name="组合 4"/>
          <p:cNvGrpSpPr/>
          <p:nvPr/>
        </p:nvGrpSpPr>
        <p:grpSpPr>
          <a:xfrm>
            <a:off x="-112162" y="0"/>
            <a:ext cx="2601433" cy="1211774"/>
            <a:chOff x="335361" y="908719"/>
            <a:chExt cx="2601433" cy="1211774"/>
          </a:xfrm>
        </p:grpSpPr>
        <p:sp>
          <p:nvSpPr>
            <p:cNvPr id="28" name="TextBox 3"/>
            <p:cNvSpPr txBox="1"/>
            <p:nvPr/>
          </p:nvSpPr>
          <p:spPr>
            <a:xfrm>
              <a:off x="1039333" y="1689606"/>
              <a:ext cx="18974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>
                  <a:solidFill>
                    <a:schemeClr val="bg1"/>
                  </a:solidFill>
                  <a:latin typeface="+mj-lt"/>
                  <a:ea typeface="JQBiaoSongJT" charset="-122"/>
                  <a:cs typeface="JQBiaoSongJT" charset="-122"/>
                  <a:sym typeface="Segoe UI" panose="020B0502040204020203" pitchFamily="34" charset="0"/>
                </a:rPr>
                <a:t>CONTENTS</a:t>
              </a:r>
              <a:endParaRPr lang="zh-CN" altLang="en-US" sz="2200" dirty="0">
                <a:solidFill>
                  <a:schemeClr val="bg1"/>
                </a:solidFill>
                <a:latin typeface="+mj-lt"/>
                <a:ea typeface="JQBiaoSongJT" charset="-122"/>
                <a:cs typeface="JQBiaoSongJT" charset="-122"/>
                <a:sym typeface="Segoe UI" panose="020B0502040204020203" pitchFamily="34" charset="0"/>
              </a:endParaRPr>
            </a:p>
          </p:txBody>
        </p:sp>
        <p:cxnSp>
          <p:nvCxnSpPr>
            <p:cNvPr id="30" name="直接连接符 10"/>
            <p:cNvCxnSpPr/>
            <p:nvPr/>
          </p:nvCxnSpPr>
          <p:spPr>
            <a:xfrm>
              <a:off x="1028700" y="908719"/>
              <a:ext cx="0" cy="1167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6"/>
            <p:cNvCxnSpPr/>
            <p:nvPr/>
          </p:nvCxnSpPr>
          <p:spPr>
            <a:xfrm>
              <a:off x="335361" y="1657707"/>
              <a:ext cx="2344999" cy="9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/>
          <p:cNvSpPr/>
          <p:nvPr/>
        </p:nvSpPr>
        <p:spPr>
          <a:xfrm>
            <a:off x="4741200" y="3008660"/>
            <a:ext cx="55723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Monitor Company Vehicle (need hardware)</a:t>
            </a:r>
            <a:endParaRPr lang="en-US" altLang="zh-CN" sz="2200" dirty="0">
              <a:solidFill>
                <a:prstClr val="black">
                  <a:lumMod val="65000"/>
                  <a:lumOff val="35000"/>
                </a:prst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015665" y="3055460"/>
            <a:ext cx="450000" cy="450000"/>
            <a:chOff x="4015665" y="709251"/>
            <a:chExt cx="499946" cy="499946"/>
          </a:xfrm>
        </p:grpSpPr>
        <p:sp>
          <p:nvSpPr>
            <p:cNvPr id="33" name="泪珠形 71"/>
            <p:cNvSpPr/>
            <p:nvPr/>
          </p:nvSpPr>
          <p:spPr>
            <a:xfrm>
              <a:off x="4015665" y="709251"/>
              <a:ext cx="499946" cy="49994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105805" y="725249"/>
              <a:ext cx="358321" cy="444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prstClr val="white"/>
                  </a:solidFill>
                  <a:latin typeface="Impact" charset="0"/>
                  <a:ea typeface="Impact" charset="0"/>
                  <a:cs typeface="Impact" charset="0"/>
                </a:rPr>
                <a:t>5</a:t>
              </a:r>
              <a:endParaRPr kumimoji="1" lang="zh-CN" altLang="en-US" sz="2000" dirty="0">
                <a:solidFill>
                  <a:prstClr val="white"/>
                </a:solidFill>
                <a:latin typeface="Impact" charset="0"/>
                <a:ea typeface="Impact" charset="0"/>
                <a:cs typeface="Impact" charset="0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4741931" y="3692660"/>
            <a:ext cx="66499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charset="0"/>
                <a:ea typeface="Impact" charset="0"/>
                <a:cs typeface="Impact" charset="0"/>
              </a:rPr>
              <a:t>User and System Roles</a:t>
            </a:r>
            <a:endParaRPr lang="en-US" altLang="zh-CN" sz="2200" dirty="0">
              <a:solidFill>
                <a:prstClr val="black">
                  <a:lumMod val="65000"/>
                  <a:lumOff val="35000"/>
                </a:prst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41931" y="4376660"/>
            <a:ext cx="52442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charset="0"/>
                <a:ea typeface="Impact" charset="0"/>
                <a:cs typeface="Impact" charset="0"/>
              </a:rPr>
              <a:t>Hardware</a:t>
            </a:r>
            <a:endParaRPr lang="en-US" altLang="zh-CN" sz="2200" dirty="0">
              <a:solidFill>
                <a:prstClr val="black">
                  <a:lumMod val="65000"/>
                  <a:lumOff val="35000"/>
                </a:prst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017600" y="3739460"/>
            <a:ext cx="450000" cy="450000"/>
            <a:chOff x="4015665" y="2114959"/>
            <a:chExt cx="499946" cy="499946"/>
          </a:xfrm>
        </p:grpSpPr>
        <p:sp>
          <p:nvSpPr>
            <p:cNvPr id="41" name="泪珠形 91"/>
            <p:cNvSpPr/>
            <p:nvPr/>
          </p:nvSpPr>
          <p:spPr>
            <a:xfrm>
              <a:off x="4015665" y="2114959"/>
              <a:ext cx="499946" cy="49994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105805" y="2130957"/>
              <a:ext cx="358321" cy="444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prstClr val="white"/>
                  </a:solidFill>
                  <a:latin typeface="Impact" charset="0"/>
                  <a:ea typeface="Impact" charset="0"/>
                  <a:cs typeface="Impact" charset="0"/>
                </a:rPr>
                <a:t>6</a:t>
              </a:r>
              <a:endParaRPr kumimoji="1" lang="zh-CN" altLang="en-US" sz="2000" dirty="0">
                <a:solidFill>
                  <a:prstClr val="white"/>
                </a:solidFill>
                <a:latin typeface="Impact" charset="0"/>
                <a:ea typeface="Impact" charset="0"/>
                <a:cs typeface="Impact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15665" y="4423460"/>
            <a:ext cx="450000" cy="450000"/>
            <a:chOff x="4015665" y="3468063"/>
            <a:chExt cx="499946" cy="499946"/>
          </a:xfrm>
        </p:grpSpPr>
        <p:sp>
          <p:nvSpPr>
            <p:cNvPr id="44" name="泪珠形 93"/>
            <p:cNvSpPr/>
            <p:nvPr/>
          </p:nvSpPr>
          <p:spPr>
            <a:xfrm>
              <a:off x="4015665" y="3468063"/>
              <a:ext cx="499946" cy="49994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105805" y="3484061"/>
              <a:ext cx="317361" cy="444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prstClr val="white"/>
                  </a:solidFill>
                  <a:latin typeface="Impact" charset="0"/>
                  <a:ea typeface="Impact" charset="0"/>
                  <a:cs typeface="Impact" charset="0"/>
                </a:rPr>
                <a:t>7</a:t>
              </a:r>
              <a:endParaRPr kumimoji="1" lang="zh-CN" altLang="en-US" sz="2000" dirty="0">
                <a:solidFill>
                  <a:prstClr val="white"/>
                </a:solidFill>
                <a:latin typeface="Impact" charset="0"/>
                <a:ea typeface="Impact" charset="0"/>
                <a:cs typeface="Impact" charset="0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4741930" y="5060660"/>
            <a:ext cx="48331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charset="0"/>
                <a:ea typeface="Impact" charset="0"/>
                <a:cs typeface="Impact" charset="0"/>
              </a:rPr>
              <a:t>Comparison of competitive products</a:t>
            </a:r>
            <a:endParaRPr lang="en-US" altLang="zh-CN" sz="2200" dirty="0">
              <a:solidFill>
                <a:prstClr val="black">
                  <a:lumMod val="65000"/>
                  <a:lumOff val="35000"/>
                </a:prst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015665" y="5107460"/>
            <a:ext cx="450000" cy="450000"/>
            <a:chOff x="4015665" y="5216511"/>
            <a:chExt cx="499946" cy="499946"/>
          </a:xfrm>
        </p:grpSpPr>
        <p:sp>
          <p:nvSpPr>
            <p:cNvPr id="48" name="泪珠形 93"/>
            <p:cNvSpPr/>
            <p:nvPr/>
          </p:nvSpPr>
          <p:spPr>
            <a:xfrm>
              <a:off x="4015665" y="5216511"/>
              <a:ext cx="499946" cy="49994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105805" y="5232509"/>
              <a:ext cx="358321" cy="444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prstClr val="white"/>
                  </a:solidFill>
                  <a:latin typeface="Impact" charset="0"/>
                  <a:ea typeface="Impact" charset="0"/>
                  <a:cs typeface="Impact" charset="0"/>
                </a:rPr>
                <a:t>8</a:t>
              </a:r>
              <a:endParaRPr kumimoji="1" lang="zh-CN" altLang="en-US" sz="2000" dirty="0">
                <a:solidFill>
                  <a:prstClr val="white"/>
                </a:solidFill>
                <a:latin typeface="Impact" charset="0"/>
                <a:ea typeface="Impact" charset="0"/>
                <a:cs typeface="Impact" charset="0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4741200" y="956660"/>
            <a:ext cx="20649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charset="0"/>
                <a:ea typeface="Impact" charset="0"/>
                <a:cs typeface="Impact" charset="0"/>
              </a:rPr>
              <a:t>Request Vehicle</a:t>
            </a:r>
            <a:endParaRPr lang="en-US" altLang="zh-CN" sz="2200" dirty="0">
              <a:solidFill>
                <a:prstClr val="black">
                  <a:lumMod val="65000"/>
                  <a:lumOff val="35000"/>
                </a:prst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017600" y="1003460"/>
            <a:ext cx="450000" cy="450000"/>
            <a:chOff x="4015665" y="2114959"/>
            <a:chExt cx="499946" cy="499946"/>
          </a:xfrm>
        </p:grpSpPr>
        <p:sp>
          <p:nvSpPr>
            <p:cNvPr id="52" name="泪珠形 91"/>
            <p:cNvSpPr/>
            <p:nvPr/>
          </p:nvSpPr>
          <p:spPr>
            <a:xfrm>
              <a:off x="4015665" y="2114959"/>
              <a:ext cx="499946" cy="49994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105805" y="2142956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prstClr val="white"/>
                  </a:solidFill>
                  <a:latin typeface="Impact" charset="0"/>
                  <a:ea typeface="Impact" charset="0"/>
                  <a:cs typeface="Impact" charset="0"/>
                </a:rPr>
                <a:t>2</a:t>
              </a:r>
              <a:endParaRPr kumimoji="1" lang="zh-CN" altLang="en-US" sz="2000" dirty="0">
                <a:solidFill>
                  <a:prstClr val="white"/>
                </a:solidFill>
                <a:latin typeface="Impact" charset="0"/>
                <a:ea typeface="Impact" charset="0"/>
                <a:cs typeface="Impact" charset="0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4744430" y="5767693"/>
            <a:ext cx="48331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charset="0"/>
                <a:ea typeface="Impact" charset="0"/>
                <a:cs typeface="Impact" charset="0"/>
              </a:rPr>
              <a:t>Reference</a:t>
            </a:r>
            <a:endParaRPr lang="en-US" altLang="zh-CN" sz="2200" dirty="0">
              <a:solidFill>
                <a:prstClr val="black">
                  <a:lumMod val="65000"/>
                  <a:lumOff val="35000"/>
                </a:prst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018165" y="5814493"/>
            <a:ext cx="450000" cy="450000"/>
            <a:chOff x="4015665" y="5216511"/>
            <a:chExt cx="499946" cy="499946"/>
          </a:xfrm>
        </p:grpSpPr>
        <p:sp>
          <p:nvSpPr>
            <p:cNvPr id="57" name="泪珠形 93"/>
            <p:cNvSpPr/>
            <p:nvPr/>
          </p:nvSpPr>
          <p:spPr>
            <a:xfrm>
              <a:off x="4015665" y="5216511"/>
              <a:ext cx="499946" cy="49994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105805" y="5232509"/>
              <a:ext cx="358321" cy="444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prstClr val="white"/>
                  </a:solidFill>
                  <a:latin typeface="Impact" charset="0"/>
                  <a:ea typeface="Impact" charset="0"/>
                  <a:cs typeface="Impact" charset="0"/>
                </a:rPr>
                <a:t>9</a:t>
              </a:r>
              <a:endParaRPr kumimoji="1" lang="zh-CN" altLang="en-US" sz="2000" dirty="0">
                <a:solidFill>
                  <a:prstClr val="white"/>
                </a:solidFill>
                <a:latin typeface="Impact" charset="0"/>
                <a:ea typeface="Impact" charset="0"/>
                <a:cs typeface="Impact" charset="0"/>
              </a:endParaRPr>
            </a:p>
          </p:txBody>
        </p:sp>
      </p:grpSp>
      <p:grpSp>
        <p:nvGrpSpPr>
          <p:cNvPr id="62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64" name="文本框 63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79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2443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Report – Examples (2)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9" y="1260000"/>
            <a:ext cx="6771428" cy="453333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5" name="曲线连接符 14"/>
          <p:cNvCxnSpPr>
            <a:stCxn id="4" idx="3"/>
            <a:endCxn id="17" idx="1"/>
          </p:cNvCxnSpPr>
          <p:nvPr/>
        </p:nvCxnSpPr>
        <p:spPr>
          <a:xfrm>
            <a:off x="7786417" y="3526667"/>
            <a:ext cx="319351" cy="31974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105768" y="3477077"/>
            <a:ext cx="38058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Vehicle request report example:</a:t>
            </a:r>
          </a:p>
          <a:p>
            <a:r>
              <a:rPr lang="en-US" altLang="zh-CN" sz="1400" dirty="0" smtClean="0"/>
              <a:t>Usually the report can be generated by vehicle, by asset employee, by department etc.</a:t>
            </a:r>
          </a:p>
        </p:txBody>
      </p:sp>
    </p:spTree>
    <p:extLst>
      <p:ext uri="{BB962C8B-B14F-4D97-AF65-F5344CB8AC3E}">
        <p14:creationId xmlns:p14="http://schemas.microsoft.com/office/powerpoint/2010/main" val="380221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302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Report – General Functions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27" y="1086096"/>
            <a:ext cx="6917946" cy="50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1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02428" y="3156564"/>
            <a:ext cx="5424847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Company Vehicle Management</a:t>
            </a:r>
            <a:endParaRPr lang="en-US" altLang="zh-CN" sz="3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任意多边形: 形状 5">
            <a:extLst>
              <a:ext uri="{FF2B5EF4-FFF2-40B4-BE49-F238E27FC236}">
                <a16:creationId xmlns:a16="http://schemas.microsoft.com/office/drawing/2014/main" xmlns="" id="{18FC6658-933E-46D8-B4C1-1A16071D45B6}"/>
              </a:ext>
            </a:extLst>
          </p:cNvPr>
          <p:cNvSpPr/>
          <p:nvPr/>
        </p:nvSpPr>
        <p:spPr>
          <a:xfrm>
            <a:off x="5569323" y="1910195"/>
            <a:ext cx="1053350" cy="105335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gradFill>
            <a:gsLst>
              <a:gs pos="0">
                <a:srgbClr val="58FDFF"/>
              </a:gs>
              <a:gs pos="100000">
                <a:srgbClr val="1B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prstClr val="white"/>
                </a:solidFill>
              </a:rPr>
              <a:t>04</a:t>
            </a:r>
            <a:endParaRPr lang="zh-CN" altLang="en-US" sz="4000" dirty="0">
              <a:solidFill>
                <a:prstClr val="white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8964000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11" name="文本框 10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3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3305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Company Vehicle Information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81" y="1224000"/>
            <a:ext cx="6878010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0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3853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Company Vehicle Records Example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02" y="1258850"/>
            <a:ext cx="10058400" cy="440336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980062" y="5747656"/>
            <a:ext cx="7380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All kinds of vehicle records can be view and maintained, e.g. add gasoline, maintenance, repair, insurance etc.</a:t>
            </a:r>
            <a:endParaRPr lang="zh-CN" altLang="en-US" sz="1400" dirty="0"/>
          </a:p>
        </p:txBody>
      </p:sp>
      <p:cxnSp>
        <p:nvCxnSpPr>
          <p:cNvPr id="15" name="曲线连接符 14"/>
          <p:cNvCxnSpPr>
            <a:stCxn id="3" idx="1"/>
            <a:endCxn id="4" idx="1"/>
          </p:cNvCxnSpPr>
          <p:nvPr/>
        </p:nvCxnSpPr>
        <p:spPr>
          <a:xfrm rot="10800000" flipV="1">
            <a:off x="980062" y="3460532"/>
            <a:ext cx="69840" cy="2548734"/>
          </a:xfrm>
          <a:prstGeom prst="curvedConnector3">
            <a:avLst>
              <a:gd name="adj1" fmla="val 4273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2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Company Vehicle Management – General Functions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1573200"/>
            <a:ext cx="5944430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2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02428" y="3156564"/>
            <a:ext cx="5424847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Monitor Company Vehicle</a:t>
            </a:r>
          </a:p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( need hardware )</a:t>
            </a:r>
            <a:endParaRPr lang="en-US" altLang="zh-CN" sz="3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任意多边形: 形状 5">
            <a:extLst>
              <a:ext uri="{FF2B5EF4-FFF2-40B4-BE49-F238E27FC236}">
                <a16:creationId xmlns:a16="http://schemas.microsoft.com/office/drawing/2014/main" xmlns="" id="{18FC6658-933E-46D8-B4C1-1A16071D45B6}"/>
              </a:ext>
            </a:extLst>
          </p:cNvPr>
          <p:cNvSpPr/>
          <p:nvPr/>
        </p:nvSpPr>
        <p:spPr>
          <a:xfrm>
            <a:off x="5569323" y="1910195"/>
            <a:ext cx="1053350" cy="105335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gradFill>
            <a:gsLst>
              <a:gs pos="0">
                <a:srgbClr val="58FDFF"/>
              </a:gs>
              <a:gs pos="100000">
                <a:srgbClr val="1B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prstClr val="white"/>
                </a:solidFill>
              </a:rPr>
              <a:t>05</a:t>
            </a:r>
            <a:endParaRPr lang="zh-CN" altLang="en-US" sz="4000" dirty="0">
              <a:solidFill>
                <a:prstClr val="white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8964000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11" name="文本框 10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05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50770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Monitor Company Vehicle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– Real Time Location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66" y="1440000"/>
            <a:ext cx="7266667" cy="3676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90096" y="5254171"/>
            <a:ext cx="707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View real time location of company vehicle.</a:t>
            </a:r>
            <a:endParaRPr lang="zh-CN" altLang="en-US" sz="1400" dirty="0"/>
          </a:p>
        </p:txBody>
      </p:sp>
      <p:cxnSp>
        <p:nvCxnSpPr>
          <p:cNvPr id="15" name="曲线连接符 14"/>
          <p:cNvCxnSpPr>
            <a:stCxn id="3" idx="1"/>
            <a:endCxn id="4" idx="1"/>
          </p:cNvCxnSpPr>
          <p:nvPr/>
        </p:nvCxnSpPr>
        <p:spPr>
          <a:xfrm rot="10800000" flipV="1">
            <a:off x="2390096" y="3278094"/>
            <a:ext cx="72570" cy="2129965"/>
          </a:xfrm>
          <a:prstGeom prst="curvedConnector3">
            <a:avLst>
              <a:gd name="adj1" fmla="val 41500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05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4722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Monitor Company Vehicle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– Journey History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90096" y="5254171"/>
            <a:ext cx="707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View track of historical journey, and how many time vehicle used in each </a:t>
            </a:r>
            <a:r>
              <a:rPr lang="en-US" altLang="zh-CN" sz="1400" smtClean="0"/>
              <a:t>journey etc.</a:t>
            </a:r>
            <a:endParaRPr lang="zh-CN" altLang="en-US" sz="1400" dirty="0"/>
          </a:p>
        </p:txBody>
      </p:sp>
      <p:cxnSp>
        <p:nvCxnSpPr>
          <p:cNvPr id="15" name="曲线连接符 14"/>
          <p:cNvCxnSpPr>
            <a:stCxn id="2" idx="1"/>
            <a:endCxn id="4" idx="1"/>
          </p:cNvCxnSpPr>
          <p:nvPr/>
        </p:nvCxnSpPr>
        <p:spPr>
          <a:xfrm rot="10800000" flipV="1">
            <a:off x="2390096" y="3149524"/>
            <a:ext cx="82094" cy="2258536"/>
          </a:xfrm>
          <a:prstGeom prst="curvedConnector3">
            <a:avLst>
              <a:gd name="adj1" fmla="val 3784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190" y="1440000"/>
            <a:ext cx="7247619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4572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Monitor Company Vehicle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– Electric Fence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90096" y="5254171"/>
            <a:ext cx="707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The shape and scope of electric fence can be defined, when vehicle enter or exit the scope of electric fence, the system will be notified.</a:t>
            </a:r>
            <a:endParaRPr lang="zh-CN" altLang="en-US" sz="1400" dirty="0"/>
          </a:p>
        </p:txBody>
      </p:sp>
      <p:cxnSp>
        <p:nvCxnSpPr>
          <p:cNvPr id="15" name="曲线连接符 14"/>
          <p:cNvCxnSpPr>
            <a:stCxn id="3" idx="1"/>
            <a:endCxn id="4" idx="1"/>
          </p:cNvCxnSpPr>
          <p:nvPr/>
        </p:nvCxnSpPr>
        <p:spPr>
          <a:xfrm rot="10800000" flipV="1">
            <a:off x="2390097" y="3339999"/>
            <a:ext cx="348761" cy="2175781"/>
          </a:xfrm>
          <a:prstGeom prst="curvedConnector3">
            <a:avLst>
              <a:gd name="adj1" fmla="val 1655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57" y="1440000"/>
            <a:ext cx="6714286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02428" y="3156564"/>
            <a:ext cx="542484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Use Cases</a:t>
            </a:r>
            <a:endParaRPr lang="en-US" altLang="zh-CN" sz="3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任意多边形: 形状 5">
            <a:extLst>
              <a:ext uri="{FF2B5EF4-FFF2-40B4-BE49-F238E27FC236}">
                <a16:creationId xmlns:a16="http://schemas.microsoft.com/office/drawing/2014/main" xmlns="" id="{18FC6658-933E-46D8-B4C1-1A16071D45B6}"/>
              </a:ext>
            </a:extLst>
          </p:cNvPr>
          <p:cNvSpPr/>
          <p:nvPr/>
        </p:nvSpPr>
        <p:spPr>
          <a:xfrm>
            <a:off x="5569323" y="1910195"/>
            <a:ext cx="1053350" cy="105335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gradFill>
            <a:gsLst>
              <a:gs pos="0">
                <a:srgbClr val="58FDFF"/>
              </a:gs>
              <a:gs pos="100000">
                <a:srgbClr val="1B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prstClr val="white"/>
                </a:solidFill>
              </a:rPr>
              <a:t>01</a:t>
            </a:r>
            <a:endParaRPr lang="zh-CN" altLang="en-US" sz="4000" dirty="0">
              <a:solidFill>
                <a:prstClr val="white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8964000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11" name="文本框 10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336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4933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Monitor Company Vehicle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– Security Warning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90096" y="5254171"/>
            <a:ext cx="707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The system will be notified when vehicle vibration, collision, low voltage, low batter level etc. happened.</a:t>
            </a:r>
            <a:endParaRPr lang="zh-CN" altLang="en-US" sz="1400" dirty="0"/>
          </a:p>
        </p:txBody>
      </p:sp>
      <p:cxnSp>
        <p:nvCxnSpPr>
          <p:cNvPr id="15" name="曲线连接符 14"/>
          <p:cNvCxnSpPr>
            <a:endCxn id="4" idx="1"/>
          </p:cNvCxnSpPr>
          <p:nvPr/>
        </p:nvCxnSpPr>
        <p:spPr>
          <a:xfrm rot="5400000">
            <a:off x="1476588" y="4253508"/>
            <a:ext cx="2175782" cy="348765"/>
          </a:xfrm>
          <a:prstGeom prst="curvedConnector4">
            <a:avLst>
              <a:gd name="adj1" fmla="val 43988"/>
              <a:gd name="adj2" fmla="val 1655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190" y="1260000"/>
            <a:ext cx="7247619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02428" y="3156564"/>
            <a:ext cx="542484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User and System Roles</a:t>
            </a:r>
            <a:endParaRPr lang="en-US" altLang="zh-CN" sz="3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任意多边形: 形状 5">
            <a:extLst>
              <a:ext uri="{FF2B5EF4-FFF2-40B4-BE49-F238E27FC236}">
                <a16:creationId xmlns:a16="http://schemas.microsoft.com/office/drawing/2014/main" xmlns="" id="{18FC6658-933E-46D8-B4C1-1A16071D45B6}"/>
              </a:ext>
            </a:extLst>
          </p:cNvPr>
          <p:cNvSpPr/>
          <p:nvPr/>
        </p:nvSpPr>
        <p:spPr>
          <a:xfrm>
            <a:off x="5569323" y="1910195"/>
            <a:ext cx="1053350" cy="105335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gradFill>
            <a:gsLst>
              <a:gs pos="0">
                <a:srgbClr val="58FDFF"/>
              </a:gs>
              <a:gs pos="100000">
                <a:srgbClr val="1B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prstClr val="white"/>
                </a:solidFill>
              </a:rPr>
              <a:t>06</a:t>
            </a:r>
            <a:endParaRPr lang="zh-CN" altLang="en-US" sz="4000" dirty="0">
              <a:solidFill>
                <a:prstClr val="white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8964000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11" name="文本框 10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86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1596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System Roles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290" y="1169441"/>
            <a:ext cx="1042395" cy="10423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45044" y="2350241"/>
            <a:ext cx="128733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500" b="1" dirty="0" smtClean="0">
                <a:solidFill>
                  <a:srgbClr val="333333"/>
                </a:solidFill>
                <a:ea typeface="黑体" panose="02010609060101010101" pitchFamily="49" charset="-122"/>
              </a:rPr>
              <a:t>System Admin</a:t>
            </a:r>
            <a:endParaRPr lang="zh-CN" altLang="en-US" sz="1500" b="1" dirty="0" smtClean="0">
              <a:solidFill>
                <a:srgbClr val="333333"/>
              </a:solidFill>
              <a:ea typeface="黑体" panose="02010609060101010101" pitchFamily="49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507567" y="2692710"/>
            <a:ext cx="2160000" cy="1781112"/>
          </a:xfrm>
          <a:prstGeom prst="roundRect">
            <a:avLst>
              <a:gd name="adj" fmla="val 0"/>
            </a:avLst>
          </a:prstGeom>
          <a:solidFill>
            <a:srgbClr val="0080B1">
              <a:lumMod val="20000"/>
              <a:lumOff val="80000"/>
              <a:alpha val="3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zh-CN" altLang="en-US" kern="0" dirty="0" err="1" smtClean="0">
              <a:solidFill>
                <a:prstClr val="white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14738" y="2821218"/>
            <a:ext cx="1905747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View system log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Roles management: add, delete, update etc. 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Grant / configure permission &amp; authorization of different roles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Update user password</a:t>
            </a:r>
          </a:p>
          <a:p>
            <a:pPr>
              <a:lnSpc>
                <a:spcPct val="90000"/>
              </a:lnSpc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Etc.</a:t>
            </a:r>
            <a:endParaRPr lang="zh-CN" altLang="en-US" sz="1200" dirty="0" smtClean="0">
              <a:solidFill>
                <a:srgbClr val="333333"/>
              </a:solidFill>
              <a:ea typeface="黑体" panose="020106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1169441"/>
            <a:ext cx="1044000" cy="1044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2015" y="1196081"/>
            <a:ext cx="1044000" cy="1044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8980" y="1196081"/>
            <a:ext cx="1044000" cy="99654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664" y="1250271"/>
            <a:ext cx="1025357" cy="1044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52226" y="2349351"/>
            <a:ext cx="128733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500" b="1" dirty="0" smtClean="0">
                <a:solidFill>
                  <a:srgbClr val="333333"/>
                </a:solidFill>
                <a:ea typeface="黑体" panose="02010609060101010101" pitchFamily="49" charset="-122"/>
              </a:rPr>
              <a:t>Employee</a:t>
            </a:r>
            <a:endParaRPr lang="zh-CN" altLang="en-US" sz="1500" b="1" dirty="0" smtClean="0">
              <a:solidFill>
                <a:srgbClr val="333333"/>
              </a:solidFill>
              <a:ea typeface="黑体" panose="02010609060101010101" pitchFamily="49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16000" y="2690526"/>
            <a:ext cx="2160000" cy="2654198"/>
          </a:xfrm>
          <a:prstGeom prst="roundRect">
            <a:avLst>
              <a:gd name="adj" fmla="val 0"/>
            </a:avLst>
          </a:prstGeom>
          <a:solidFill>
            <a:srgbClr val="0080B1">
              <a:lumMod val="20000"/>
              <a:lumOff val="80000"/>
              <a:alpha val="3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zh-CN" altLang="en-US" kern="0" dirty="0" err="1" smtClean="0">
              <a:solidFill>
                <a:prstClr val="white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1425" y="2821037"/>
            <a:ext cx="1938138" cy="2326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Request company vehicle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Check schedule &amp; routes of scheduled bus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Request new routes and schedule of scheduled bus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Check individual vehicle request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Evaluate individual vehicle request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Request private vehicle used for company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Submit voucher and invoice for private vehicle used</a:t>
            </a:r>
          </a:p>
          <a:p>
            <a:pPr>
              <a:lnSpc>
                <a:spcPct val="90000"/>
              </a:lnSpc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Etc.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463187" y="2350242"/>
            <a:ext cx="144626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500" b="1" dirty="0" smtClean="0">
                <a:solidFill>
                  <a:srgbClr val="333333"/>
                </a:solidFill>
                <a:ea typeface="黑体" panose="02010609060101010101" pitchFamily="49" charset="-122"/>
              </a:rPr>
              <a:t>Approver</a:t>
            </a:r>
            <a:endParaRPr lang="zh-CN" altLang="en-US" sz="1500" b="1" dirty="0" smtClean="0">
              <a:solidFill>
                <a:srgbClr val="333333"/>
              </a:solidFill>
              <a:ea typeface="黑体" panose="02010609060101010101" pitchFamily="49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808859" y="2690526"/>
            <a:ext cx="2160000" cy="1211626"/>
          </a:xfrm>
          <a:prstGeom prst="roundRect">
            <a:avLst>
              <a:gd name="adj" fmla="val 0"/>
            </a:avLst>
          </a:prstGeom>
          <a:solidFill>
            <a:srgbClr val="0080B1">
              <a:lumMod val="20000"/>
              <a:lumOff val="80000"/>
              <a:alpha val="3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zh-CN" altLang="en-US" kern="0" dirty="0" err="1" smtClean="0">
              <a:solidFill>
                <a:prstClr val="white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01516" y="2821218"/>
            <a:ext cx="19114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Get notified when new vehicle request coming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Approve or reject vehicle request</a:t>
            </a:r>
          </a:p>
          <a:p>
            <a:pPr>
              <a:lnSpc>
                <a:spcPct val="90000"/>
              </a:lnSpc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Etc.</a:t>
            </a:r>
            <a:endParaRPr lang="zh-CN" altLang="en-US" sz="1200" dirty="0" smtClean="0">
              <a:solidFill>
                <a:srgbClr val="333333"/>
              </a:solidFill>
              <a:ea typeface="黑体" panose="0201060906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787822" y="2350241"/>
            <a:ext cx="2282227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500" b="1" dirty="0" smtClean="0">
                <a:solidFill>
                  <a:srgbClr val="333333"/>
                </a:solidFill>
                <a:ea typeface="黑体" panose="02010609060101010101" pitchFamily="49" charset="-122"/>
              </a:rPr>
              <a:t>Key User</a:t>
            </a:r>
            <a:endParaRPr lang="zh-CN" altLang="en-US" sz="1500" b="1" dirty="0" smtClean="0">
              <a:solidFill>
                <a:srgbClr val="333333"/>
              </a:solidFill>
              <a:ea typeface="黑体" panose="02010609060101010101" pitchFamily="49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7110151" y="2691618"/>
            <a:ext cx="2360049" cy="3619786"/>
          </a:xfrm>
          <a:prstGeom prst="roundRect">
            <a:avLst>
              <a:gd name="adj" fmla="val 0"/>
            </a:avLst>
          </a:prstGeom>
          <a:solidFill>
            <a:srgbClr val="0080B1">
              <a:lumMod val="20000"/>
              <a:lumOff val="80000"/>
              <a:alpha val="3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zh-CN" altLang="en-US" kern="0" dirty="0" err="1" smtClean="0">
              <a:solidFill>
                <a:prstClr val="white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209581" y="2821218"/>
            <a:ext cx="2208367" cy="3490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b="1" dirty="0" smtClean="0">
                <a:solidFill>
                  <a:srgbClr val="C00000"/>
                </a:solidFill>
                <a:ea typeface="黑体" panose="02010609060101010101" pitchFamily="49" charset="-122"/>
              </a:rPr>
              <a:t>Operator: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Generate &amp; download report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Vehicle management: update (status), upload new vehicle, upload charge rate etc.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Vehicle request management: update status, update pickup/return date of vehicle etc.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System user management: batch upload, add / delete / update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Scheduled bus: check operation status, sitting rate etc., approve / reject new route or schedule etc.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Manage driver: add / delete / update, batch upload etc.</a:t>
            </a:r>
          </a:p>
          <a:p>
            <a:pPr>
              <a:lnSpc>
                <a:spcPct val="90000"/>
              </a:lnSpc>
            </a:pPr>
            <a:r>
              <a:rPr lang="en-US" altLang="zh-CN" sz="1200" b="1" dirty="0" smtClean="0">
                <a:solidFill>
                  <a:srgbClr val="C00000"/>
                </a:solidFill>
                <a:ea typeface="黑体" panose="02010609060101010101" pitchFamily="49" charset="-122"/>
              </a:rPr>
              <a:t>Financial staff: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Generate &amp; download cost report</a:t>
            </a:r>
          </a:p>
          <a:p>
            <a:pPr>
              <a:lnSpc>
                <a:spcPct val="90000"/>
              </a:lnSpc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Etc.</a:t>
            </a:r>
          </a:p>
          <a:p>
            <a:pPr>
              <a:lnSpc>
                <a:spcPct val="90000"/>
              </a:lnSpc>
            </a:pPr>
            <a:endParaRPr lang="en-US" altLang="zh-CN" sz="1200" dirty="0" smtClean="0">
              <a:solidFill>
                <a:srgbClr val="333333"/>
              </a:solidFill>
              <a:ea typeface="黑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197473" y="2350241"/>
            <a:ext cx="1053294" cy="206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500" b="1" dirty="0" smtClean="0">
                <a:solidFill>
                  <a:srgbClr val="333333"/>
                </a:solidFill>
                <a:ea typeface="黑体" panose="02010609060101010101" pitchFamily="49" charset="-122"/>
              </a:rPr>
              <a:t>Driver</a:t>
            </a:r>
            <a:endParaRPr lang="zh-CN" altLang="en-US" sz="1500" b="1" dirty="0" smtClean="0">
              <a:solidFill>
                <a:srgbClr val="333333"/>
              </a:solidFill>
              <a:ea typeface="黑体" panose="02010609060101010101" pitchFamily="49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9606345" y="2691617"/>
            <a:ext cx="2376000" cy="2009171"/>
          </a:xfrm>
          <a:prstGeom prst="roundRect">
            <a:avLst>
              <a:gd name="adj" fmla="val 0"/>
            </a:avLst>
          </a:prstGeom>
          <a:solidFill>
            <a:srgbClr val="0080B1">
              <a:lumMod val="20000"/>
              <a:lumOff val="80000"/>
              <a:alpha val="3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zh-CN" altLang="en-US" kern="0" dirty="0" err="1" smtClean="0">
              <a:solidFill>
                <a:prstClr val="white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728980" y="2821218"/>
            <a:ext cx="220680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View individual information: license number, license expiration date, contact info, status (e.g. reserved/occupied in some request) etc.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View individual related company vehicle request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View individual related record of scheduled bus</a:t>
            </a:r>
          </a:p>
          <a:p>
            <a:pPr>
              <a:lnSpc>
                <a:spcPct val="90000"/>
              </a:lnSpc>
            </a:pPr>
            <a:r>
              <a:rPr lang="en-US" altLang="zh-CN" sz="1200" dirty="0" smtClean="0">
                <a:solidFill>
                  <a:srgbClr val="333333"/>
                </a:solidFill>
                <a:ea typeface="黑体" panose="02010609060101010101" pitchFamily="49" charset="-122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4333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6125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User and System Roles Management – General Functions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05" y="1571488"/>
            <a:ext cx="6906589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0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02428" y="3156564"/>
            <a:ext cx="542484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Hardware</a:t>
            </a:r>
            <a:endParaRPr lang="en-US" altLang="zh-CN" sz="3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任意多边形: 形状 5">
            <a:extLst>
              <a:ext uri="{FF2B5EF4-FFF2-40B4-BE49-F238E27FC236}">
                <a16:creationId xmlns:a16="http://schemas.microsoft.com/office/drawing/2014/main" xmlns="" id="{18FC6658-933E-46D8-B4C1-1A16071D45B6}"/>
              </a:ext>
            </a:extLst>
          </p:cNvPr>
          <p:cNvSpPr/>
          <p:nvPr/>
        </p:nvSpPr>
        <p:spPr>
          <a:xfrm>
            <a:off x="5569323" y="1910195"/>
            <a:ext cx="1053350" cy="105335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gradFill>
            <a:gsLst>
              <a:gs pos="0">
                <a:srgbClr val="58FDFF"/>
              </a:gs>
              <a:gs pos="100000">
                <a:srgbClr val="1B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prstClr val="white"/>
                </a:solidFill>
              </a:rPr>
              <a:t>07</a:t>
            </a:r>
            <a:endParaRPr lang="zh-CN" altLang="en-US" sz="4000" dirty="0">
              <a:solidFill>
                <a:prstClr val="white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8964000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11" name="文本框 10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4266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Vehicle used OBD or GPS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28" name="文本框 2"/>
          <p:cNvSpPr txBox="1"/>
          <p:nvPr/>
        </p:nvSpPr>
        <p:spPr>
          <a:xfrm>
            <a:off x="5697538" y="1546456"/>
            <a:ext cx="733425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b="1">
                <a:solidFill>
                  <a:schemeClr val="bg1"/>
                </a:solidFill>
                <a:latin typeface="+mn-lt"/>
              </a:rPr>
              <a:t>Products</a:t>
            </a:r>
            <a:endParaRPr lang="zh-CN" altLang="en-US" sz="105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文本框 3"/>
          <p:cNvSpPr txBox="1"/>
          <p:nvPr/>
        </p:nvSpPr>
        <p:spPr>
          <a:xfrm>
            <a:off x="1800214" y="2603124"/>
            <a:ext cx="733425" cy="20955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b="1">
                <a:solidFill>
                  <a:schemeClr val="bg1"/>
                </a:solidFill>
                <a:latin typeface="+mn-lt"/>
              </a:rPr>
              <a:t>Features</a:t>
            </a:r>
            <a:endParaRPr lang="zh-CN" altLang="en-US" sz="105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剪去单角的矩形 17"/>
          <p:cNvSpPr/>
          <p:nvPr/>
        </p:nvSpPr>
        <p:spPr>
          <a:xfrm>
            <a:off x="327714" y="2143518"/>
            <a:ext cx="3204000" cy="1701930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27771" y="2447559"/>
            <a:ext cx="3213921" cy="30533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254"/>
          <p:cNvSpPr>
            <a:spLocks/>
          </p:cNvSpPr>
          <p:nvPr/>
        </p:nvSpPr>
        <p:spPr bwMode="auto">
          <a:xfrm>
            <a:off x="371711" y="2110886"/>
            <a:ext cx="3815719" cy="333121"/>
          </a:xfrm>
          <a:custGeom>
            <a:avLst/>
            <a:gdLst/>
            <a:ahLst/>
            <a:cxnLst>
              <a:cxn ang="0">
                <a:pos x="1094" y="0"/>
              </a:cxn>
              <a:cxn ang="0">
                <a:pos x="0" y="0"/>
              </a:cxn>
              <a:cxn ang="0">
                <a:pos x="0" y="240"/>
              </a:cxn>
              <a:cxn ang="0">
                <a:pos x="1094" y="240"/>
              </a:cxn>
              <a:cxn ang="0">
                <a:pos x="1201" y="120"/>
              </a:cxn>
              <a:cxn ang="0">
                <a:pos x="1094" y="0"/>
              </a:cxn>
            </a:cxnLst>
            <a:rect l="0" t="0" r="r" b="b"/>
            <a:pathLst>
              <a:path w="1201" h="240">
                <a:moveTo>
                  <a:pt x="1094" y="0"/>
                </a:moveTo>
                <a:lnTo>
                  <a:pt x="0" y="0"/>
                </a:lnTo>
                <a:lnTo>
                  <a:pt x="0" y="240"/>
                </a:lnTo>
                <a:lnTo>
                  <a:pt x="1094" y="240"/>
                </a:lnTo>
                <a:lnTo>
                  <a:pt x="1201" y="120"/>
                </a:lnTo>
                <a:lnTo>
                  <a:pt x="1094" y="0"/>
                </a:lnTo>
                <a:close/>
              </a:path>
            </a:pathLst>
          </a:custGeom>
          <a:noFill/>
          <a:ln w="38100" cap="flat" cmpd="sng" algn="ctr">
            <a:noFill/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  <a:defRPr/>
            </a:pPr>
            <a:r>
              <a:rPr kumimoji="1" lang="en-US" sz="1400" b="1" kern="0" dirty="0" smtClean="0">
                <a:solidFill>
                  <a:schemeClr val="bg1"/>
                </a:solidFill>
                <a:cs typeface="Arial" pitchFamily="34" charset="0"/>
              </a:rPr>
              <a:t>Vehicle used OBD or GPS</a:t>
            </a:r>
            <a:endParaRPr kumimoji="1" lang="en-US" sz="1400" b="1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7772" y="2580792"/>
            <a:ext cx="30159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Vehicle used OBD can be connected with mobile phone by Bluetooth or by scan QR code in mobile phone to install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The vehicle </a:t>
            </a:r>
            <a:r>
              <a:rPr lang="en-US" altLang="zh-CN" sz="1100" dirty="0" err="1" smtClean="0"/>
              <a:t>nstallation</a:t>
            </a:r>
            <a:r>
              <a:rPr lang="en-US" altLang="zh-CN" sz="1100" dirty="0" smtClean="0"/>
              <a:t> of OBD usually is easier than GPS.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Support different vehicles: Sedan, SUV, MPV, pickup truck and van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Provide real time vehicle location, which is more accurate and quicker than mobile 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Can record vehicle track, and can upload to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Provide low battery power reminder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Provide mileage fuel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Provide warning of impending collision</a:t>
            </a:r>
          </a:p>
          <a:p>
            <a:r>
              <a:rPr lang="en-US" altLang="zh-CN" sz="1100" dirty="0" smtClean="0"/>
              <a:t>Etc.</a:t>
            </a:r>
            <a:endParaRPr lang="zh-CN" altLang="en-US" sz="11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83" y="626894"/>
            <a:ext cx="1206645" cy="10993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471" y="631045"/>
            <a:ext cx="1185789" cy="1080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660" y="626893"/>
            <a:ext cx="1230686" cy="1114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95" y="635994"/>
            <a:ext cx="1227968" cy="11126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767" y="647613"/>
            <a:ext cx="1222731" cy="110788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91042" y="307475"/>
            <a:ext cx="720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</a:rPr>
              <a:t>Sedan                            SUV                             MPV                        Pickup truck                      Van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12" name="左大括号 11"/>
          <p:cNvSpPr/>
          <p:nvPr/>
        </p:nvSpPr>
        <p:spPr>
          <a:xfrm rot="16200000">
            <a:off x="7894617" y="-1014620"/>
            <a:ext cx="253099" cy="5956262"/>
          </a:xfrm>
          <a:prstGeom prst="leftBrace">
            <a:avLst/>
          </a:prstGeom>
          <a:ln w="19050">
            <a:solidFill>
              <a:srgbClr val="F49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28004" y="2046521"/>
            <a:ext cx="2830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Supported vehicle types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06" y="2158271"/>
            <a:ext cx="1958615" cy="2350338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8" name="曲线连接符 47"/>
          <p:cNvCxnSpPr>
            <a:stCxn id="93" idx="1"/>
            <a:endCxn id="43" idx="3"/>
          </p:cNvCxnSpPr>
          <p:nvPr/>
        </p:nvCxnSpPr>
        <p:spPr>
          <a:xfrm rot="10800000" flipV="1">
            <a:off x="5859522" y="3015334"/>
            <a:ext cx="1082123" cy="318106"/>
          </a:xfrm>
          <a:prstGeom prst="curvedConnector3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780742" y="4587141"/>
            <a:ext cx="206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</a:rPr>
              <a:t>Real time location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cxnSp>
        <p:nvCxnSpPr>
          <p:cNvPr id="54" name="曲线连接符 53"/>
          <p:cNvCxnSpPr>
            <a:stCxn id="93" idx="3"/>
            <a:endCxn id="61" idx="1"/>
          </p:cNvCxnSpPr>
          <p:nvPr/>
        </p:nvCxnSpPr>
        <p:spPr>
          <a:xfrm>
            <a:off x="9164514" y="3015334"/>
            <a:ext cx="865032" cy="645751"/>
          </a:xfrm>
          <a:prstGeom prst="curved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79" y="4182712"/>
            <a:ext cx="1948172" cy="24126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60" name="曲线连接符 59"/>
          <p:cNvCxnSpPr>
            <a:stCxn id="97" idx="0"/>
            <a:endCxn id="53" idx="3"/>
          </p:cNvCxnSpPr>
          <p:nvPr/>
        </p:nvCxnSpPr>
        <p:spPr>
          <a:xfrm rot="16200000" flipH="1" flipV="1">
            <a:off x="6819353" y="4014588"/>
            <a:ext cx="1815263" cy="933667"/>
          </a:xfrm>
          <a:prstGeom prst="curvedConnector4">
            <a:avLst>
              <a:gd name="adj1" fmla="val 18590"/>
              <a:gd name="adj2" fmla="val 57183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3521080" y="6086258"/>
            <a:ext cx="2069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</a:rPr>
              <a:t>Vehicle healthy check</a:t>
            </a:r>
          </a:p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(OBD only) 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546" y="2493760"/>
            <a:ext cx="1913307" cy="23346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97" y="4023875"/>
            <a:ext cx="1901204" cy="22800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1" name="曲线连接符 70"/>
          <p:cNvCxnSpPr>
            <a:stCxn id="97" idx="0"/>
            <a:endCxn id="67" idx="1"/>
          </p:cNvCxnSpPr>
          <p:nvPr/>
        </p:nvCxnSpPr>
        <p:spPr>
          <a:xfrm rot="16200000" flipH="1">
            <a:off x="7480242" y="4287367"/>
            <a:ext cx="1590130" cy="162979"/>
          </a:xfrm>
          <a:prstGeom prst="curvedConnector4">
            <a:avLst>
              <a:gd name="adj1" fmla="val 22135"/>
              <a:gd name="adj2" fmla="val -1973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10237605" y="4882587"/>
            <a:ext cx="206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</a:rPr>
              <a:t>Record vehicle track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0258001" y="5996190"/>
            <a:ext cx="153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</a:rPr>
              <a:t>Electric fence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779177" y="3573791"/>
            <a:ext cx="2829281" cy="3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70C0"/>
                </a:solidFill>
              </a:rPr>
              <a:t>OBD                                       GPS</a:t>
            </a:r>
            <a:endParaRPr lang="zh-CN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93" name="图片 9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644" y="2480587"/>
            <a:ext cx="2222870" cy="10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1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02428" y="3156564"/>
            <a:ext cx="5424847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Comparison of Competitive Products </a:t>
            </a:r>
            <a:endParaRPr lang="en-US" altLang="zh-CN" sz="3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任意多边形: 形状 5">
            <a:extLst>
              <a:ext uri="{FF2B5EF4-FFF2-40B4-BE49-F238E27FC236}">
                <a16:creationId xmlns:a16="http://schemas.microsoft.com/office/drawing/2014/main" xmlns="" id="{18FC6658-933E-46D8-B4C1-1A16071D45B6}"/>
              </a:ext>
            </a:extLst>
          </p:cNvPr>
          <p:cNvSpPr/>
          <p:nvPr/>
        </p:nvSpPr>
        <p:spPr>
          <a:xfrm>
            <a:off x="5569323" y="1910195"/>
            <a:ext cx="1053350" cy="105335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gradFill>
            <a:gsLst>
              <a:gs pos="0">
                <a:srgbClr val="58FDFF"/>
              </a:gs>
              <a:gs pos="100000">
                <a:srgbClr val="1B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prstClr val="white"/>
                </a:solidFill>
              </a:rPr>
              <a:t>08</a:t>
            </a:r>
            <a:endParaRPr lang="zh-CN" altLang="en-US" sz="4000" dirty="0">
              <a:solidFill>
                <a:prstClr val="white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8964000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11" name="文本框 10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02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4266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Comparison of Competitive Products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28" name="文本框 2"/>
          <p:cNvSpPr txBox="1"/>
          <p:nvPr/>
        </p:nvSpPr>
        <p:spPr>
          <a:xfrm>
            <a:off x="5697538" y="1735138"/>
            <a:ext cx="733425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b="1">
                <a:solidFill>
                  <a:schemeClr val="bg1"/>
                </a:solidFill>
                <a:latin typeface="+mn-lt"/>
              </a:rPr>
              <a:t>Products</a:t>
            </a:r>
            <a:endParaRPr lang="zh-CN" altLang="en-US" sz="105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文本框 3"/>
          <p:cNvSpPr txBox="1"/>
          <p:nvPr/>
        </p:nvSpPr>
        <p:spPr>
          <a:xfrm>
            <a:off x="3697288" y="1830388"/>
            <a:ext cx="733425" cy="20955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b="1">
                <a:solidFill>
                  <a:schemeClr val="bg1"/>
                </a:solidFill>
                <a:latin typeface="+mn-lt"/>
              </a:rPr>
              <a:t>Features</a:t>
            </a:r>
            <a:endParaRPr lang="zh-CN" altLang="en-US" sz="1050" b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0" y="990000"/>
            <a:ext cx="8306959" cy="540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136" y="996017"/>
            <a:ext cx="1724722" cy="65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02428" y="3156564"/>
            <a:ext cx="542484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References</a:t>
            </a:r>
            <a:endParaRPr lang="en-US" altLang="zh-CN" sz="3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任意多边形: 形状 5">
            <a:extLst>
              <a:ext uri="{FF2B5EF4-FFF2-40B4-BE49-F238E27FC236}">
                <a16:creationId xmlns:a16="http://schemas.microsoft.com/office/drawing/2014/main" xmlns="" id="{18FC6658-933E-46D8-B4C1-1A16071D45B6}"/>
              </a:ext>
            </a:extLst>
          </p:cNvPr>
          <p:cNvSpPr/>
          <p:nvPr/>
        </p:nvSpPr>
        <p:spPr>
          <a:xfrm>
            <a:off x="5569323" y="1910195"/>
            <a:ext cx="1053350" cy="105335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gradFill>
            <a:gsLst>
              <a:gs pos="0">
                <a:srgbClr val="58FDFF"/>
              </a:gs>
              <a:gs pos="100000">
                <a:srgbClr val="1B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prstClr val="white"/>
                </a:solidFill>
              </a:rPr>
              <a:t>09</a:t>
            </a:r>
            <a:endParaRPr lang="zh-CN" altLang="en-US" sz="4000" dirty="0">
              <a:solidFill>
                <a:prstClr val="white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8964000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11" name="文本框 10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35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1394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References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789386" y="1567958"/>
            <a:ext cx="655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</a:rPr>
              <a:t>Yi </a:t>
            </a:r>
            <a:r>
              <a:rPr lang="en-US" altLang="zh-CN" b="1" dirty="0" err="1" smtClean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</a:rPr>
              <a:t>Che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</a:rPr>
              <a:t>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</a:rPr>
              <a:t>Dui</a:t>
            </a:r>
            <a:r>
              <a:rPr lang="en-US" altLang="zh-CN" dirty="0">
                <a:ea typeface="Verdana" panose="020B0604030504040204" pitchFamily="34" charset="0"/>
              </a:rPr>
              <a:t>	</a:t>
            </a:r>
            <a:r>
              <a:rPr lang="en-US" altLang="zh-CN" dirty="0" smtClean="0">
                <a:ea typeface="Verdana" panose="020B0604030504040204" pitchFamily="34" charset="0"/>
              </a:rPr>
              <a:t>	</a:t>
            </a:r>
            <a:r>
              <a:rPr lang="en-US" altLang="zh-CN" u="sng" dirty="0" smtClean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http</a:t>
            </a:r>
            <a:r>
              <a:rPr lang="en-US" altLang="zh-CN" u="sng" dirty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://zhijiaxing.net/Home/Ycd</a:t>
            </a:r>
            <a:endParaRPr lang="zh-CN" altLang="en-US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89386" y="2287958"/>
            <a:ext cx="655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</a:rPr>
              <a:t>E Qi Xing</a:t>
            </a:r>
            <a:r>
              <a:rPr lang="en-US" altLang="zh-CN" dirty="0" smtClean="0">
                <a:ea typeface="Verdana" panose="020B0604030504040204" pitchFamily="34" charset="0"/>
              </a:rPr>
              <a:t>			</a:t>
            </a:r>
            <a:r>
              <a:rPr lang="en-US" altLang="zh-CN" u="sng" dirty="0" smtClean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https</a:t>
            </a:r>
            <a:r>
              <a:rPr lang="en-US" altLang="zh-CN" u="sng" dirty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://www.pinbayun.com/</a:t>
            </a:r>
            <a:endParaRPr lang="zh-CN" altLang="en-US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89386" y="3007958"/>
            <a:ext cx="655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</a:rPr>
              <a:t>Zhi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</a:rPr>
              <a:t> Cheng Xin Tong	</a:t>
            </a:r>
            <a:r>
              <a:rPr lang="en-US" altLang="zh-CN" dirty="0" smtClean="0">
                <a:ea typeface="Verdana" panose="020B0604030504040204" pitchFamily="34" charset="0"/>
              </a:rPr>
              <a:t>	</a:t>
            </a:r>
            <a:r>
              <a:rPr lang="en-US" altLang="zh-CN" u="sng" dirty="0" smtClean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http</a:t>
            </a:r>
            <a:r>
              <a:rPr lang="en-US" altLang="zh-CN" u="sng" dirty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://www.lbsinfo.net/</a:t>
            </a:r>
            <a:endParaRPr lang="zh-CN" altLang="en-US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789386" y="3727958"/>
            <a:ext cx="929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</a:rPr>
              <a:t>Estronger</a:t>
            </a:r>
            <a:r>
              <a:rPr lang="en-US" altLang="zh-CN" dirty="0" smtClean="0">
                <a:ea typeface="Verdana" panose="020B0604030504040204" pitchFamily="34" charset="0"/>
              </a:rPr>
              <a:t>			</a:t>
            </a:r>
            <a:r>
              <a:rPr lang="en-US" altLang="zh-CN" u="sng" dirty="0" smtClean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http</a:t>
            </a:r>
            <a:r>
              <a:rPr lang="en-US" altLang="zh-CN" u="sng" dirty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://scheduling.estronger.cn/index/gw_car.html</a:t>
            </a:r>
            <a:endParaRPr lang="zh-CN" altLang="en-US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789386" y="4447958"/>
            <a:ext cx="929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</a:rPr>
              <a:t>ShenYun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</a:rPr>
              <a:t> Technology</a:t>
            </a:r>
            <a:r>
              <a:rPr lang="en-US" altLang="zh-CN" dirty="0" smtClean="0">
                <a:ea typeface="Verdana" panose="020B0604030504040204" pitchFamily="34" charset="0"/>
              </a:rPr>
              <a:t>	</a:t>
            </a:r>
            <a:r>
              <a:rPr lang="en-US" altLang="zh-CN" u="sng" dirty="0" smtClean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http</a:t>
            </a:r>
            <a:r>
              <a:rPr lang="en-US" altLang="zh-CN" u="sng" dirty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://www.bjshenyun.com/business/bu_vehicle.html</a:t>
            </a:r>
            <a:endParaRPr lang="zh-CN" altLang="en-US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789386" y="5167958"/>
            <a:ext cx="929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</a:rPr>
              <a:t>De Yuan</a:t>
            </a:r>
            <a:r>
              <a:rPr lang="en-US" altLang="zh-CN" dirty="0" smtClean="0">
                <a:ea typeface="Verdana" panose="020B0604030504040204" pitchFamily="34" charset="0"/>
              </a:rPr>
              <a:t>			</a:t>
            </a:r>
            <a:r>
              <a:rPr lang="en-US" altLang="zh-CN" u="sng" dirty="0" smtClean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http</a:t>
            </a:r>
            <a:r>
              <a:rPr lang="en-US" altLang="zh-CN" u="sng" dirty="0">
                <a:solidFill>
                  <a:schemeClr val="accent5">
                    <a:lumMod val="75000"/>
                  </a:schemeClr>
                </a:solidFill>
                <a:ea typeface="Verdana" panose="020B0604030504040204" pitchFamily="34" charset="0"/>
              </a:rPr>
              <a:t>://www.deyuanit.com/fangan/</a:t>
            </a:r>
            <a:endParaRPr lang="zh-CN" altLang="en-US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69386" y="1567958"/>
            <a:ext cx="396000" cy="396000"/>
          </a:xfrm>
          <a:prstGeom prst="ellipse">
            <a:avLst/>
          </a:prstGeom>
          <a:solidFill>
            <a:srgbClr val="9C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1</a:t>
            </a:r>
            <a:endParaRPr lang="zh-CN" altLang="en-US" sz="2000" b="1" dirty="0"/>
          </a:p>
        </p:txBody>
      </p:sp>
      <p:sp>
        <p:nvSpPr>
          <p:cNvPr id="67" name="椭圆 66"/>
          <p:cNvSpPr/>
          <p:nvPr/>
        </p:nvSpPr>
        <p:spPr>
          <a:xfrm>
            <a:off x="1069386" y="3007958"/>
            <a:ext cx="396000" cy="396000"/>
          </a:xfrm>
          <a:prstGeom prst="ellipse">
            <a:avLst/>
          </a:prstGeom>
          <a:solidFill>
            <a:srgbClr val="F4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3</a:t>
            </a:r>
            <a:endParaRPr lang="zh-CN" altLang="en-US" sz="2000" b="1" dirty="0"/>
          </a:p>
        </p:txBody>
      </p:sp>
      <p:sp>
        <p:nvSpPr>
          <p:cNvPr id="68" name="椭圆 67"/>
          <p:cNvSpPr/>
          <p:nvPr/>
        </p:nvSpPr>
        <p:spPr>
          <a:xfrm>
            <a:off x="1069386" y="4447958"/>
            <a:ext cx="396000" cy="396000"/>
          </a:xfrm>
          <a:prstGeom prst="ellipse">
            <a:avLst/>
          </a:prstGeom>
          <a:solidFill>
            <a:srgbClr val="993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5</a:t>
            </a:r>
            <a:endParaRPr lang="zh-CN" altLang="en-US" sz="2000" b="1" dirty="0"/>
          </a:p>
        </p:txBody>
      </p:sp>
      <p:sp>
        <p:nvSpPr>
          <p:cNvPr id="69" name="椭圆 68"/>
          <p:cNvSpPr/>
          <p:nvPr/>
        </p:nvSpPr>
        <p:spPr>
          <a:xfrm>
            <a:off x="1069386" y="2287958"/>
            <a:ext cx="396000" cy="396000"/>
          </a:xfrm>
          <a:prstGeom prst="ellipse">
            <a:avLst/>
          </a:prstGeom>
          <a:solidFill>
            <a:srgbClr val="E7F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2</a:t>
            </a:r>
            <a:endParaRPr lang="zh-CN" altLang="en-US" sz="2000" b="1" dirty="0"/>
          </a:p>
        </p:txBody>
      </p:sp>
      <p:sp>
        <p:nvSpPr>
          <p:cNvPr id="70" name="椭圆 69"/>
          <p:cNvSpPr/>
          <p:nvPr/>
        </p:nvSpPr>
        <p:spPr>
          <a:xfrm>
            <a:off x="1069386" y="3727958"/>
            <a:ext cx="396000" cy="396000"/>
          </a:xfrm>
          <a:prstGeom prst="ellipse">
            <a:avLst/>
          </a:prstGeom>
          <a:solidFill>
            <a:srgbClr val="BD3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4</a:t>
            </a:r>
            <a:endParaRPr lang="zh-CN" altLang="en-US" sz="2000" b="1" dirty="0"/>
          </a:p>
        </p:txBody>
      </p:sp>
      <p:sp>
        <p:nvSpPr>
          <p:cNvPr id="71" name="椭圆 70"/>
          <p:cNvSpPr/>
          <p:nvPr/>
        </p:nvSpPr>
        <p:spPr>
          <a:xfrm>
            <a:off x="1069386" y="5167958"/>
            <a:ext cx="396000" cy="396000"/>
          </a:xfrm>
          <a:prstGeom prst="ellipse">
            <a:avLst/>
          </a:prstGeom>
          <a:solidFill>
            <a:srgbClr val="33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6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835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1266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Use Cases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41" name="剪去单角的矩形 40"/>
          <p:cNvSpPr/>
          <p:nvPr/>
        </p:nvSpPr>
        <p:spPr>
          <a:xfrm>
            <a:off x="6705965" y="4034782"/>
            <a:ext cx="3204000" cy="1565259"/>
          </a:xfrm>
          <a:prstGeom prst="snip1Rect">
            <a:avLst/>
          </a:prstGeom>
          <a:solidFill>
            <a:srgbClr val="0F1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705965" y="4350762"/>
            <a:ext cx="3204000" cy="1263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254"/>
          <p:cNvSpPr>
            <a:spLocks/>
          </p:cNvSpPr>
          <p:nvPr/>
        </p:nvSpPr>
        <p:spPr bwMode="auto">
          <a:xfrm>
            <a:off x="6703194" y="4009361"/>
            <a:ext cx="3815719" cy="333121"/>
          </a:xfrm>
          <a:custGeom>
            <a:avLst/>
            <a:gdLst/>
            <a:ahLst/>
            <a:cxnLst>
              <a:cxn ang="0">
                <a:pos x="1094" y="0"/>
              </a:cxn>
              <a:cxn ang="0">
                <a:pos x="0" y="0"/>
              </a:cxn>
              <a:cxn ang="0">
                <a:pos x="0" y="240"/>
              </a:cxn>
              <a:cxn ang="0">
                <a:pos x="1094" y="240"/>
              </a:cxn>
              <a:cxn ang="0">
                <a:pos x="1201" y="120"/>
              </a:cxn>
              <a:cxn ang="0">
                <a:pos x="1094" y="0"/>
              </a:cxn>
            </a:cxnLst>
            <a:rect l="0" t="0" r="r" b="b"/>
            <a:pathLst>
              <a:path w="1201" h="240">
                <a:moveTo>
                  <a:pt x="1094" y="0"/>
                </a:moveTo>
                <a:lnTo>
                  <a:pt x="0" y="0"/>
                </a:lnTo>
                <a:lnTo>
                  <a:pt x="0" y="240"/>
                </a:lnTo>
                <a:lnTo>
                  <a:pt x="1094" y="240"/>
                </a:lnTo>
                <a:lnTo>
                  <a:pt x="1201" y="120"/>
                </a:lnTo>
                <a:lnTo>
                  <a:pt x="1094" y="0"/>
                </a:lnTo>
                <a:close/>
              </a:path>
            </a:pathLst>
          </a:custGeom>
          <a:noFill/>
          <a:ln w="38100" cap="flat" cmpd="sng" algn="ctr">
            <a:noFill/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  <a:defRPr/>
            </a:pPr>
            <a:r>
              <a:rPr kumimoji="1" lang="en-US" sz="1400" b="1" kern="0" dirty="0" smtClean="0">
                <a:solidFill>
                  <a:schemeClr val="bg1"/>
                </a:solidFill>
                <a:cs typeface="Arial" pitchFamily="34" charset="0"/>
              </a:rPr>
              <a:t>Check schedule &amp; route of regular bus</a:t>
            </a:r>
            <a:endParaRPr kumimoji="1" lang="en-US" sz="1400" b="1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剪去单角的矩形 48"/>
          <p:cNvSpPr/>
          <p:nvPr/>
        </p:nvSpPr>
        <p:spPr>
          <a:xfrm>
            <a:off x="2224788" y="1370782"/>
            <a:ext cx="3204000" cy="1701930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224845" y="1674824"/>
            <a:ext cx="3213921" cy="1593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254"/>
          <p:cNvSpPr>
            <a:spLocks/>
          </p:cNvSpPr>
          <p:nvPr/>
        </p:nvSpPr>
        <p:spPr bwMode="auto">
          <a:xfrm>
            <a:off x="2217269" y="1338150"/>
            <a:ext cx="3815719" cy="333121"/>
          </a:xfrm>
          <a:custGeom>
            <a:avLst/>
            <a:gdLst/>
            <a:ahLst/>
            <a:cxnLst>
              <a:cxn ang="0">
                <a:pos x="1094" y="0"/>
              </a:cxn>
              <a:cxn ang="0">
                <a:pos x="0" y="0"/>
              </a:cxn>
              <a:cxn ang="0">
                <a:pos x="0" y="240"/>
              </a:cxn>
              <a:cxn ang="0">
                <a:pos x="1094" y="240"/>
              </a:cxn>
              <a:cxn ang="0">
                <a:pos x="1201" y="120"/>
              </a:cxn>
              <a:cxn ang="0">
                <a:pos x="1094" y="0"/>
              </a:cxn>
            </a:cxnLst>
            <a:rect l="0" t="0" r="r" b="b"/>
            <a:pathLst>
              <a:path w="1201" h="240">
                <a:moveTo>
                  <a:pt x="1094" y="0"/>
                </a:moveTo>
                <a:lnTo>
                  <a:pt x="0" y="0"/>
                </a:lnTo>
                <a:lnTo>
                  <a:pt x="0" y="240"/>
                </a:lnTo>
                <a:lnTo>
                  <a:pt x="1094" y="240"/>
                </a:lnTo>
                <a:lnTo>
                  <a:pt x="1201" y="120"/>
                </a:lnTo>
                <a:lnTo>
                  <a:pt x="1094" y="0"/>
                </a:lnTo>
                <a:close/>
              </a:path>
            </a:pathLst>
          </a:custGeom>
          <a:noFill/>
          <a:ln w="38100" cap="flat" cmpd="sng" algn="ctr">
            <a:noFill/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  <a:defRPr/>
            </a:pPr>
            <a:r>
              <a:rPr kumimoji="1" lang="en-US" sz="1400" b="1" kern="0" dirty="0" smtClean="0">
                <a:solidFill>
                  <a:schemeClr val="bg1"/>
                </a:solidFill>
                <a:cs typeface="Arial" pitchFamily="34" charset="0"/>
              </a:rPr>
              <a:t>Request vehicle for company activities</a:t>
            </a:r>
            <a:endParaRPr kumimoji="1" lang="en-US" sz="1400" b="1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剪去单角的矩形 51"/>
          <p:cNvSpPr/>
          <p:nvPr/>
        </p:nvSpPr>
        <p:spPr>
          <a:xfrm>
            <a:off x="6705965" y="1370782"/>
            <a:ext cx="3204000" cy="1701930"/>
          </a:xfrm>
          <a:prstGeom prst="snip1Rect">
            <a:avLst/>
          </a:prstGeom>
          <a:solidFill>
            <a:srgbClr val="E9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705965" y="1680654"/>
            <a:ext cx="3204000" cy="14006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254"/>
          <p:cNvSpPr>
            <a:spLocks/>
          </p:cNvSpPr>
          <p:nvPr/>
        </p:nvSpPr>
        <p:spPr bwMode="auto">
          <a:xfrm>
            <a:off x="6726679" y="1355048"/>
            <a:ext cx="3815719" cy="333121"/>
          </a:xfrm>
          <a:custGeom>
            <a:avLst/>
            <a:gdLst/>
            <a:ahLst/>
            <a:cxnLst>
              <a:cxn ang="0">
                <a:pos x="1094" y="0"/>
              </a:cxn>
              <a:cxn ang="0">
                <a:pos x="0" y="0"/>
              </a:cxn>
              <a:cxn ang="0">
                <a:pos x="0" y="240"/>
              </a:cxn>
              <a:cxn ang="0">
                <a:pos x="1094" y="240"/>
              </a:cxn>
              <a:cxn ang="0">
                <a:pos x="1201" y="120"/>
              </a:cxn>
              <a:cxn ang="0">
                <a:pos x="1094" y="0"/>
              </a:cxn>
            </a:cxnLst>
            <a:rect l="0" t="0" r="r" b="b"/>
            <a:pathLst>
              <a:path w="1201" h="240">
                <a:moveTo>
                  <a:pt x="1094" y="0"/>
                </a:moveTo>
                <a:lnTo>
                  <a:pt x="0" y="0"/>
                </a:lnTo>
                <a:lnTo>
                  <a:pt x="0" y="240"/>
                </a:lnTo>
                <a:lnTo>
                  <a:pt x="1094" y="240"/>
                </a:lnTo>
                <a:lnTo>
                  <a:pt x="1201" y="120"/>
                </a:lnTo>
                <a:lnTo>
                  <a:pt x="1094" y="0"/>
                </a:lnTo>
                <a:close/>
              </a:path>
            </a:pathLst>
          </a:custGeom>
          <a:noFill/>
          <a:ln w="38100" cap="flat" cmpd="sng" algn="ctr">
            <a:noFill/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  <a:defRPr/>
            </a:pPr>
            <a:r>
              <a:rPr kumimoji="1" lang="en-US" sz="1400" b="1" kern="0" dirty="0" smtClean="0">
                <a:solidFill>
                  <a:schemeClr val="bg1"/>
                </a:solidFill>
                <a:cs typeface="Arial" pitchFamily="34" charset="0"/>
              </a:rPr>
              <a:t>Private car used for company</a:t>
            </a:r>
            <a:endParaRPr kumimoji="1" lang="en-US" sz="1400" b="1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剪去单角的矩形 54"/>
          <p:cNvSpPr/>
          <p:nvPr/>
        </p:nvSpPr>
        <p:spPr>
          <a:xfrm>
            <a:off x="2224788" y="4034782"/>
            <a:ext cx="3204000" cy="1701930"/>
          </a:xfrm>
          <a:prstGeom prst="snip1Rect">
            <a:avLst/>
          </a:prstGeom>
          <a:solidFill>
            <a:srgbClr val="377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2224788" y="4363280"/>
            <a:ext cx="3204000" cy="16204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Freeform 254"/>
          <p:cNvSpPr>
            <a:spLocks/>
          </p:cNvSpPr>
          <p:nvPr/>
        </p:nvSpPr>
        <p:spPr bwMode="auto">
          <a:xfrm>
            <a:off x="2236682" y="4021875"/>
            <a:ext cx="3815719" cy="333121"/>
          </a:xfrm>
          <a:custGeom>
            <a:avLst/>
            <a:gdLst/>
            <a:ahLst/>
            <a:cxnLst>
              <a:cxn ang="0">
                <a:pos x="1094" y="0"/>
              </a:cxn>
              <a:cxn ang="0">
                <a:pos x="0" y="0"/>
              </a:cxn>
              <a:cxn ang="0">
                <a:pos x="0" y="240"/>
              </a:cxn>
              <a:cxn ang="0">
                <a:pos x="1094" y="240"/>
              </a:cxn>
              <a:cxn ang="0">
                <a:pos x="1201" y="120"/>
              </a:cxn>
              <a:cxn ang="0">
                <a:pos x="1094" y="0"/>
              </a:cxn>
            </a:cxnLst>
            <a:rect l="0" t="0" r="r" b="b"/>
            <a:pathLst>
              <a:path w="1201" h="240">
                <a:moveTo>
                  <a:pt x="1094" y="0"/>
                </a:moveTo>
                <a:lnTo>
                  <a:pt x="0" y="0"/>
                </a:lnTo>
                <a:lnTo>
                  <a:pt x="0" y="240"/>
                </a:lnTo>
                <a:lnTo>
                  <a:pt x="1094" y="240"/>
                </a:lnTo>
                <a:lnTo>
                  <a:pt x="1201" y="120"/>
                </a:lnTo>
                <a:lnTo>
                  <a:pt x="1094" y="0"/>
                </a:lnTo>
                <a:close/>
              </a:path>
            </a:pathLst>
          </a:custGeom>
          <a:noFill/>
          <a:ln w="38100" cap="flat" cmpd="sng" algn="ctr">
            <a:noFill/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  <a:defRPr/>
            </a:pPr>
            <a:r>
              <a:rPr kumimoji="1" lang="en-US" sz="1400" b="1" kern="0" dirty="0" smtClean="0">
                <a:solidFill>
                  <a:schemeClr val="bg1"/>
                </a:solidFill>
                <a:cs typeface="Arial" pitchFamily="34" charset="0"/>
              </a:rPr>
              <a:t>Vehicle management &amp; report</a:t>
            </a:r>
            <a:endParaRPr kumimoji="1" lang="en-US" sz="1400" b="1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7971" y="4459702"/>
            <a:ext cx="301591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As an operator of company vehicles: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I want to check location, odometer, expenses, route record etc. of company vehicles.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I want to generate report of repair/annual inspection/maintain/expenses/odometer etc. of company vehicles </a:t>
            </a:r>
            <a:endParaRPr lang="zh-CN" altLang="en-US" sz="1100" dirty="0"/>
          </a:p>
        </p:txBody>
      </p:sp>
      <p:sp>
        <p:nvSpPr>
          <p:cNvPr id="59" name="文本框 58"/>
          <p:cNvSpPr txBox="1"/>
          <p:nvPr/>
        </p:nvSpPr>
        <p:spPr>
          <a:xfrm>
            <a:off x="6726813" y="4442049"/>
            <a:ext cx="30159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As an employee: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I want to check schedule &amp; route of company regular bus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I want to request for new route of company regular bus</a:t>
            </a:r>
            <a:endParaRPr lang="zh-CN" altLang="en-US" sz="1100" dirty="0"/>
          </a:p>
        </p:txBody>
      </p:sp>
      <p:sp>
        <p:nvSpPr>
          <p:cNvPr id="60" name="文本框 59"/>
          <p:cNvSpPr txBox="1"/>
          <p:nvPr/>
        </p:nvSpPr>
        <p:spPr>
          <a:xfrm>
            <a:off x="6686705" y="1787076"/>
            <a:ext cx="30159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As an employee: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When my personal vehicle is used for company purpose, I hope the voucher can be saved automatically, and the reimbursement process should be clear and easy.</a:t>
            </a:r>
            <a:endParaRPr lang="zh-CN" altLang="en-US" sz="1100" dirty="0"/>
          </a:p>
        </p:txBody>
      </p:sp>
      <p:sp>
        <p:nvSpPr>
          <p:cNvPr id="61" name="文本框 60"/>
          <p:cNvSpPr txBox="1"/>
          <p:nvPr/>
        </p:nvSpPr>
        <p:spPr>
          <a:xfrm>
            <a:off x="2224846" y="1808056"/>
            <a:ext cx="301591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As a secretary: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I want to apply for several vehicles for company activities: e.g. a marketing campaign for a new vehicle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I want to apply a vehicle and a driver for my department leader, which is for his commuting service.</a:t>
            </a:r>
            <a:endParaRPr lang="zh-CN" altLang="en-US" sz="1100" dirty="0"/>
          </a:p>
        </p:txBody>
      </p:sp>
      <p:pic>
        <p:nvPicPr>
          <p:cNvPr id="62" name="Picture 6">
            <a:extLst>
              <a:ext uri="{FF2B5EF4-FFF2-40B4-BE49-F238E27FC236}">
                <a16:creationId xmlns="" xmlns:a16="http://schemas.microsoft.com/office/drawing/2014/main" id="{86643557-2C96-DB4F-902F-5D92CA6A3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4072" y="1358213"/>
            <a:ext cx="399850" cy="335844"/>
          </a:xfrm>
          <a:prstGeom prst="rect">
            <a:avLst/>
          </a:prstGeom>
        </p:spPr>
      </p:pic>
      <p:pic>
        <p:nvPicPr>
          <p:cNvPr id="63" name="Picture 6">
            <a:extLst>
              <a:ext uri="{FF2B5EF4-FFF2-40B4-BE49-F238E27FC236}">
                <a16:creationId xmlns="" xmlns:a16="http://schemas.microsoft.com/office/drawing/2014/main" id="{86643557-2C96-DB4F-902F-5D92CA6A3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1887" y="1378801"/>
            <a:ext cx="416479" cy="318330"/>
          </a:xfrm>
          <a:prstGeom prst="rect">
            <a:avLst/>
          </a:prstGeom>
          <a:noFill/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xmlns="" id="{86643557-2C96-DB4F-902F-5D92CA6A3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rgbClr val="BC432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7621" y="4034555"/>
            <a:ext cx="414256" cy="347943"/>
          </a:xfrm>
          <a:prstGeom prst="rect">
            <a:avLst/>
          </a:prstGeom>
        </p:spPr>
      </p:pic>
      <p:pic>
        <p:nvPicPr>
          <p:cNvPr id="65" name="Picture 6">
            <a:extLst>
              <a:ext uri="{FF2B5EF4-FFF2-40B4-BE49-F238E27FC236}">
                <a16:creationId xmlns:a16="http://schemas.microsoft.com/office/drawing/2014/main" xmlns="" id="{86643557-2C96-DB4F-902F-5D92CA6A3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rgbClr val="BC432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1464" y="4026806"/>
            <a:ext cx="414256" cy="34794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8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02428" y="3156564"/>
            <a:ext cx="542484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3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Impact" charset="0"/>
                <a:ea typeface="Impact" charset="0"/>
                <a:cs typeface="Impact" charset="0"/>
              </a:rPr>
              <a:t>Request Vehicle</a:t>
            </a:r>
            <a:endParaRPr lang="en-US" altLang="zh-CN" sz="3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任意多边形: 形状 5">
            <a:extLst>
              <a:ext uri="{FF2B5EF4-FFF2-40B4-BE49-F238E27FC236}">
                <a16:creationId xmlns:a16="http://schemas.microsoft.com/office/drawing/2014/main" xmlns="" id="{18FC6658-933E-46D8-B4C1-1A16071D45B6}"/>
              </a:ext>
            </a:extLst>
          </p:cNvPr>
          <p:cNvSpPr/>
          <p:nvPr/>
        </p:nvSpPr>
        <p:spPr>
          <a:xfrm>
            <a:off x="5569323" y="1910195"/>
            <a:ext cx="1053350" cy="105335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gradFill>
            <a:gsLst>
              <a:gs pos="0">
                <a:srgbClr val="58FDFF"/>
              </a:gs>
              <a:gs pos="100000">
                <a:srgbClr val="1B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prstClr val="white"/>
                </a:solidFill>
              </a:rPr>
              <a:t>02</a:t>
            </a:r>
            <a:endParaRPr lang="zh-CN" altLang="en-US" sz="4000" dirty="0">
              <a:solidFill>
                <a:prstClr val="white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8964000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11" name="文本框 10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5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28999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Vehicle Request Category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32" name="Group 19"/>
          <p:cNvGrpSpPr/>
          <p:nvPr/>
        </p:nvGrpSpPr>
        <p:grpSpPr>
          <a:xfrm>
            <a:off x="4302000" y="1512000"/>
            <a:ext cx="676875" cy="676875"/>
            <a:chOff x="756065" y="1613335"/>
            <a:chExt cx="630946" cy="630946"/>
          </a:xfrm>
        </p:grpSpPr>
        <p:sp>
          <p:nvSpPr>
            <p:cNvPr id="33" name="Oval 20"/>
            <p:cNvSpPr/>
            <p:nvPr/>
          </p:nvSpPr>
          <p:spPr>
            <a:xfrm>
              <a:off x="756065" y="1613335"/>
              <a:ext cx="630946" cy="630946"/>
            </a:xfrm>
            <a:prstGeom prst="ellipse">
              <a:avLst/>
            </a:prstGeom>
            <a:solidFill>
              <a:srgbClr val="E7F45E"/>
            </a:solidFill>
            <a:ln w="12700" cap="flat" cmpd="sng" algn="ctr">
              <a:solidFill>
                <a:srgbClr val="E7F4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3200" kern="0">
                <a:solidFill>
                  <a:prstClr val="white">
                    <a:lumMod val="50000"/>
                  </a:prstClr>
                </a:solidFill>
                <a:latin typeface="等线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928174" y="1791560"/>
              <a:ext cx="273668" cy="28382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200" kern="0" dirty="0">
                <a:solidFill>
                  <a:prstClr val="white">
                    <a:lumMod val="50000"/>
                  </a:prstClr>
                </a:solidFill>
                <a:latin typeface="等线"/>
              </a:endParaRPr>
            </a:p>
          </p:txBody>
        </p:sp>
      </p:grpSp>
      <p:grpSp>
        <p:nvGrpSpPr>
          <p:cNvPr id="35" name="Group 25"/>
          <p:cNvGrpSpPr/>
          <p:nvPr/>
        </p:nvGrpSpPr>
        <p:grpSpPr>
          <a:xfrm>
            <a:off x="4302000" y="4464000"/>
            <a:ext cx="676875" cy="676875"/>
            <a:chOff x="756065" y="1613335"/>
            <a:chExt cx="630946" cy="630946"/>
          </a:xfrm>
        </p:grpSpPr>
        <p:sp>
          <p:nvSpPr>
            <p:cNvPr id="36" name="Oval 26"/>
            <p:cNvSpPr/>
            <p:nvPr/>
          </p:nvSpPr>
          <p:spPr>
            <a:xfrm>
              <a:off x="756065" y="1613335"/>
              <a:ext cx="630946" cy="630946"/>
            </a:xfrm>
            <a:prstGeom prst="ellipse">
              <a:avLst/>
            </a:prstGeom>
            <a:solidFill>
              <a:srgbClr val="317894"/>
            </a:solidFill>
            <a:ln w="12700" cap="flat" cmpd="sng" algn="ctr">
              <a:solidFill>
                <a:srgbClr val="31789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3200" kern="0" dirty="0">
                <a:solidFill>
                  <a:prstClr val="white">
                    <a:lumMod val="50000"/>
                  </a:prstClr>
                </a:solidFill>
                <a:latin typeface="等线"/>
              </a:endParaRPr>
            </a:p>
          </p:txBody>
        </p:sp>
        <p:sp>
          <p:nvSpPr>
            <p:cNvPr id="37" name="Freeform 26"/>
            <p:cNvSpPr>
              <a:spLocks/>
            </p:cNvSpPr>
            <p:nvPr/>
          </p:nvSpPr>
          <p:spPr bwMode="auto">
            <a:xfrm>
              <a:off x="928174" y="1791560"/>
              <a:ext cx="273668" cy="28382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200" kern="0" dirty="0">
                <a:solidFill>
                  <a:prstClr val="white">
                    <a:lumMod val="50000"/>
                  </a:prstClr>
                </a:solidFill>
                <a:latin typeface="等线"/>
              </a:endParaRPr>
            </a:p>
          </p:txBody>
        </p:sp>
      </p:grpSp>
      <p:sp>
        <p:nvSpPr>
          <p:cNvPr id="38" name="Rectangle 10"/>
          <p:cNvSpPr/>
          <p:nvPr/>
        </p:nvSpPr>
        <p:spPr>
          <a:xfrm>
            <a:off x="7588686" y="3096000"/>
            <a:ext cx="4191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kern="0" dirty="0" smtClean="0">
                <a:solidFill>
                  <a:srgbClr val="595959"/>
                </a:solidFill>
                <a:latin typeface="Impact" panose="020B0806030902050204" pitchFamily="34" charset="0"/>
                <a:ea typeface="Open Sans" pitchFamily="34" charset="0"/>
                <a:cs typeface="Open Sans" pitchFamily="34" charset="0"/>
              </a:rPr>
              <a:t>Private Vehicle used for Company</a:t>
            </a:r>
            <a:endParaRPr lang="en-US" sz="2000" kern="0" dirty="0">
              <a:solidFill>
                <a:srgbClr val="595959"/>
              </a:solidFill>
              <a:latin typeface="Impact" panose="020B0806030902050204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9" name="Rectangle 10"/>
          <p:cNvSpPr/>
          <p:nvPr/>
        </p:nvSpPr>
        <p:spPr>
          <a:xfrm>
            <a:off x="2235195" y="4608000"/>
            <a:ext cx="4191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kern="0" dirty="0" smtClean="0">
                <a:solidFill>
                  <a:srgbClr val="595959"/>
                </a:solidFill>
                <a:latin typeface="Impact" panose="020B0806030902050204" pitchFamily="34" charset="0"/>
                <a:ea typeface="Open Sans" pitchFamily="34" charset="0"/>
                <a:cs typeface="Open Sans" pitchFamily="34" charset="0"/>
              </a:rPr>
              <a:t>Scheduled Bus</a:t>
            </a:r>
            <a:endParaRPr lang="en-US" sz="2000" kern="0" dirty="0">
              <a:solidFill>
                <a:srgbClr val="595959"/>
              </a:solidFill>
              <a:latin typeface="Impact" panose="020B0806030902050204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40" name="Straight Connector 8"/>
          <p:cNvCxnSpPr/>
          <p:nvPr/>
        </p:nvCxnSpPr>
        <p:spPr>
          <a:xfrm rot="5400000">
            <a:off x="3495295" y="3371521"/>
            <a:ext cx="4572000" cy="1057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grpSp>
        <p:nvGrpSpPr>
          <p:cNvPr id="42" name="Group 100"/>
          <p:cNvGrpSpPr/>
          <p:nvPr/>
        </p:nvGrpSpPr>
        <p:grpSpPr>
          <a:xfrm>
            <a:off x="5724001" y="3262007"/>
            <a:ext cx="1440000" cy="114301"/>
            <a:chOff x="4528633" y="2774961"/>
            <a:chExt cx="1080000" cy="85726"/>
          </a:xfrm>
        </p:grpSpPr>
        <p:cxnSp>
          <p:nvCxnSpPr>
            <p:cNvPr id="43" name="Straight Connector 48"/>
            <p:cNvCxnSpPr/>
            <p:nvPr/>
          </p:nvCxnSpPr>
          <p:spPr>
            <a:xfrm>
              <a:off x="4528633" y="2818394"/>
              <a:ext cx="1080000" cy="1588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5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3200" kern="0">
                <a:solidFill>
                  <a:prstClr val="white"/>
                </a:solidFill>
                <a:latin typeface="等线"/>
              </a:endParaRPr>
            </a:p>
          </p:txBody>
        </p:sp>
      </p:grpSp>
      <p:grpSp>
        <p:nvGrpSpPr>
          <p:cNvPr id="46" name="Group 99"/>
          <p:cNvGrpSpPr/>
          <p:nvPr/>
        </p:nvGrpSpPr>
        <p:grpSpPr>
          <a:xfrm>
            <a:off x="5010825" y="1839606"/>
            <a:ext cx="828151" cy="114301"/>
            <a:chOff x="3993750" y="1708160"/>
            <a:chExt cx="621113" cy="85726"/>
          </a:xfrm>
        </p:grpSpPr>
        <p:cxnSp>
          <p:nvCxnSpPr>
            <p:cNvPr id="48" name="Straight Connector 45"/>
            <p:cNvCxnSpPr/>
            <p:nvPr/>
          </p:nvCxnSpPr>
          <p:spPr>
            <a:xfrm>
              <a:off x="3993750" y="1746824"/>
              <a:ext cx="621000" cy="1588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8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3200" kern="0">
                <a:solidFill>
                  <a:prstClr val="white"/>
                </a:solidFill>
                <a:latin typeface="等线"/>
              </a:endParaRPr>
            </a:p>
          </p:txBody>
        </p:sp>
      </p:grpSp>
      <p:grpSp>
        <p:nvGrpSpPr>
          <p:cNvPr id="66" name="Group 101"/>
          <p:cNvGrpSpPr/>
          <p:nvPr/>
        </p:nvGrpSpPr>
        <p:grpSpPr>
          <a:xfrm>
            <a:off x="5010816" y="4786006"/>
            <a:ext cx="828151" cy="114301"/>
            <a:chOff x="3993749" y="3917960"/>
            <a:chExt cx="621114" cy="85726"/>
          </a:xfrm>
        </p:grpSpPr>
        <p:cxnSp>
          <p:nvCxnSpPr>
            <p:cNvPr id="67" name="Straight Connector 50"/>
            <p:cNvCxnSpPr/>
            <p:nvPr/>
          </p:nvCxnSpPr>
          <p:spPr>
            <a:xfrm>
              <a:off x="3993749" y="3961402"/>
              <a:ext cx="575100" cy="1588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8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3200" kern="0">
                <a:solidFill>
                  <a:prstClr val="white"/>
                </a:solidFill>
                <a:latin typeface="等线"/>
              </a:endParaRPr>
            </a:p>
          </p:txBody>
        </p:sp>
      </p:grpSp>
      <p:sp>
        <p:nvSpPr>
          <p:cNvPr id="69" name="Rectangle 10"/>
          <p:cNvSpPr/>
          <p:nvPr/>
        </p:nvSpPr>
        <p:spPr>
          <a:xfrm>
            <a:off x="1081660" y="1674000"/>
            <a:ext cx="3384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kern="0" dirty="0" smtClean="0">
                <a:solidFill>
                  <a:srgbClr val="595959"/>
                </a:solidFill>
                <a:latin typeface="Impact" panose="020B0806030902050204" pitchFamily="34" charset="0"/>
                <a:ea typeface="Open Sans" pitchFamily="34" charset="0"/>
                <a:cs typeface="Open Sans" pitchFamily="34" charset="0"/>
              </a:rPr>
              <a:t>Request Company Vehicle</a:t>
            </a:r>
            <a:endParaRPr lang="en-US" sz="2000" kern="0" dirty="0">
              <a:solidFill>
                <a:srgbClr val="595959"/>
              </a:solidFill>
              <a:latin typeface="Impact" panose="020B0806030902050204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70" name="Group 13"/>
          <p:cNvGrpSpPr/>
          <p:nvPr/>
        </p:nvGrpSpPr>
        <p:grpSpPr>
          <a:xfrm>
            <a:off x="6553262" y="2952000"/>
            <a:ext cx="676875" cy="676875"/>
            <a:chOff x="756065" y="1613335"/>
            <a:chExt cx="630946" cy="630946"/>
          </a:xfrm>
        </p:grpSpPr>
        <p:sp>
          <p:nvSpPr>
            <p:cNvPr id="71" name="Oval 14"/>
            <p:cNvSpPr/>
            <p:nvPr/>
          </p:nvSpPr>
          <p:spPr>
            <a:xfrm>
              <a:off x="756065" y="1613335"/>
              <a:ext cx="630946" cy="630946"/>
            </a:xfrm>
            <a:prstGeom prst="ellipse">
              <a:avLst/>
            </a:prstGeom>
            <a:solidFill>
              <a:srgbClr val="00C0CB"/>
            </a:solidFill>
            <a:ln w="12700" cap="flat" cmpd="sng" algn="ctr">
              <a:solidFill>
                <a:srgbClr val="00C0C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3200" kern="0">
                <a:solidFill>
                  <a:prstClr val="white">
                    <a:lumMod val="50000"/>
                  </a:prstClr>
                </a:solidFill>
                <a:latin typeface="等线"/>
              </a:endParaRPr>
            </a:p>
          </p:txBody>
        </p:sp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928174" y="1791560"/>
              <a:ext cx="273668" cy="28382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200" kern="0" dirty="0">
                <a:solidFill>
                  <a:prstClr val="white">
                    <a:lumMod val="50000"/>
                  </a:prstClr>
                </a:solidFill>
                <a:latin typeface="等线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4955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Request Company Vehicle – Request process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4" y="1090392"/>
            <a:ext cx="10058400" cy="52678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189" y="4542631"/>
            <a:ext cx="2400635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7515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Request Company Vehicle – Information Needed when Create Request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79" y="878787"/>
            <a:ext cx="6652489" cy="55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9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9686" y="421043"/>
            <a:ext cx="6989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  <a:sym typeface="Segoe UI" panose="020B0502040204020203" pitchFamily="34" charset="0"/>
              </a:rPr>
              <a:t>Request Company Vehicle – Create Request and Approve Example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  <a:sym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60" y="280238"/>
            <a:ext cx="72000" cy="504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686" y="751763"/>
            <a:ext cx="18389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e-DE" altLang="zh-CN" sz="1000" dirty="0" smtClean="0">
                <a:solidFill>
                  <a:prstClr val="white">
                    <a:lumMod val="50000"/>
                  </a:prstClr>
                </a:solidFill>
              </a:rPr>
              <a:t>NTT Data Group and NTT Group</a:t>
            </a:r>
            <a:endParaRPr kumimoji="1" lang="de-DE" altLang="zh-CN" sz="10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8976589" y="6408000"/>
            <a:ext cx="3099148" cy="261610"/>
            <a:chOff x="8759772" y="6459634"/>
            <a:chExt cx="3099148" cy="261610"/>
          </a:xfrm>
          <a:effectLst>
            <a:reflection endPos="65000" dist="50800" dir="5400000" sy="-100000" algn="bl" rotWithShape="0"/>
          </a:effectLst>
        </p:grpSpPr>
        <p:sp>
          <p:nvSpPr>
            <p:cNvPr id="22" name="文本框 21"/>
            <p:cNvSpPr txBox="1"/>
            <p:nvPr/>
          </p:nvSpPr>
          <p:spPr>
            <a:xfrm>
              <a:off x="9812729" y="6459634"/>
              <a:ext cx="2046191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2019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NTT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DATA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China</a:t>
              </a:r>
              <a:r>
                <a:rPr kumimoji="1" lang="zh-CN" altLang="en-US" sz="1100" dirty="0" smtClean="0">
                  <a:solidFill>
                    <a:prstClr val="white">
                      <a:alpha val="50000"/>
                    </a:prstClr>
                  </a:solidFill>
                </a:rPr>
                <a:t> </a:t>
              </a:r>
              <a:r>
                <a:rPr kumimoji="1" lang="en-US" altLang="zh-CN" sz="1100" dirty="0" smtClean="0">
                  <a:solidFill>
                    <a:prstClr val="white">
                      <a:alpha val="50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772" y="6512064"/>
              <a:ext cx="1052958" cy="15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289660" y="265248"/>
            <a:ext cx="792000" cy="72000"/>
          </a:xfrm>
          <a:prstGeom prst="rect">
            <a:avLst/>
          </a:prstGeom>
          <a:solidFill>
            <a:srgbClr val="D04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94" name="组 12"/>
          <p:cNvGrpSpPr/>
          <p:nvPr/>
        </p:nvGrpSpPr>
        <p:grpSpPr>
          <a:xfrm>
            <a:off x="8962840" y="6408000"/>
            <a:ext cx="3063779" cy="261610"/>
            <a:chOff x="9059092" y="6459634"/>
            <a:chExt cx="3063779" cy="26161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2" y="6513806"/>
              <a:ext cx="1045869" cy="15326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10104961" y="6459634"/>
              <a:ext cx="2017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</a:t>
              </a:r>
              <a:r>
                <a:rPr kumimoji="1" lang="en-US" altLang="zh-CN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2020</a:t>
              </a:r>
              <a:r>
                <a:rPr kumimoji="1" lang="zh-CN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NTT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China</a:t>
              </a:r>
              <a:r>
                <a:rPr kumimoji="1"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kumimoji="1"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Co.Ltd.</a:t>
              </a:r>
              <a:endParaRPr kumimoji="1" lang="de-DE" altLang="zh-CN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90" y="1054800"/>
            <a:ext cx="2600000" cy="4542857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6937826" y="5653112"/>
            <a:ext cx="466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Approve or reject a vehicle request:</a:t>
            </a:r>
          </a:p>
          <a:p>
            <a:r>
              <a:rPr lang="en-US" altLang="zh-CN" sz="1200" dirty="0" smtClean="0"/>
              <a:t>1) Usually when reject it, it need to input reason or comments to update;</a:t>
            </a:r>
          </a:p>
          <a:p>
            <a:r>
              <a:rPr lang="en-US" altLang="zh-CN" sz="1200" dirty="0" smtClean="0"/>
              <a:t>2) The approver can be 1 or more.</a:t>
            </a:r>
            <a:endParaRPr lang="zh-CN" altLang="en-US" sz="1200" dirty="0"/>
          </a:p>
        </p:txBody>
      </p:sp>
      <p:cxnSp>
        <p:nvCxnSpPr>
          <p:cNvPr id="6" name="曲线连接符 5"/>
          <p:cNvCxnSpPr>
            <a:stCxn id="2" idx="3"/>
          </p:cNvCxnSpPr>
          <p:nvPr/>
        </p:nvCxnSpPr>
        <p:spPr>
          <a:xfrm flipH="1">
            <a:off x="9268029" y="3326229"/>
            <a:ext cx="654961" cy="2472640"/>
          </a:xfrm>
          <a:prstGeom prst="curvedConnector4">
            <a:avLst>
              <a:gd name="adj1" fmla="val -34903"/>
              <a:gd name="adj2" fmla="val 9593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37" y="1054800"/>
            <a:ext cx="4609524" cy="453333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8" name="文本框 27"/>
          <p:cNvSpPr txBox="1"/>
          <p:nvPr/>
        </p:nvSpPr>
        <p:spPr>
          <a:xfrm>
            <a:off x="2397878" y="5660370"/>
            <a:ext cx="4098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Create company vehicle request</a:t>
            </a:r>
          </a:p>
        </p:txBody>
      </p:sp>
      <p:cxnSp>
        <p:nvCxnSpPr>
          <p:cNvPr id="30" name="曲线连接符 29"/>
          <p:cNvCxnSpPr>
            <a:stCxn id="12" idx="1"/>
          </p:cNvCxnSpPr>
          <p:nvPr/>
        </p:nvCxnSpPr>
        <p:spPr>
          <a:xfrm rot="10800000" flipH="1" flipV="1">
            <a:off x="2228737" y="3321467"/>
            <a:ext cx="169140" cy="2477404"/>
          </a:xfrm>
          <a:prstGeom prst="curvedConnector4">
            <a:avLst>
              <a:gd name="adj1" fmla="val -203804"/>
              <a:gd name="adj2" fmla="val 10043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8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THINKCELLPRESENTATIONDONOTDELETE" val="&lt;?xml version=&quot;1.0&quot; encoding=&quot;UTF-16&quot; standalone=&quot;yes&quot;?&gt;&lt;root reqver=&quot;24162&quot;&gt;&lt;version val=&quot;27068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13076</TotalTime>
  <Words>2018</Words>
  <Application>Microsoft Office PowerPoint</Application>
  <PresentationFormat>宽屏</PresentationFormat>
  <Paragraphs>337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JQBiaoSongJT</vt:lpstr>
      <vt:lpstr>Open Sans</vt:lpstr>
      <vt:lpstr>等线</vt:lpstr>
      <vt:lpstr>等线</vt:lpstr>
      <vt:lpstr>黑体</vt:lpstr>
      <vt:lpstr>Arial</vt:lpstr>
      <vt:lpstr>Calibri</vt:lpstr>
      <vt:lpstr>Calibri Light</vt:lpstr>
      <vt:lpstr>Impact</vt:lpstr>
      <vt:lpstr>Segoe UI</vt:lpstr>
      <vt:lpstr>Verdana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xin11.tian</cp:lastModifiedBy>
  <cp:revision>2810</cp:revision>
  <dcterms:created xsi:type="dcterms:W3CDTF">2017-06-01T06:59:22Z</dcterms:created>
  <dcterms:modified xsi:type="dcterms:W3CDTF">2020-02-24T14:49:12Z</dcterms:modified>
</cp:coreProperties>
</file>